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112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4FBA9-7F07-2D4B-997B-1AB299F3667F}" type="datetime1">
              <a:rPr lang="fr-FR" smtClean="0"/>
              <a:pPr/>
              <a:t>04/10/2018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548B3-2F10-4043-A8DD-A9A9F4E36E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1376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68C41-009D-AC41-AAB8-47F731F70028}" type="datetime1">
              <a:rPr lang="fr-FR" smtClean="0"/>
              <a:pPr/>
              <a:t>04/10/2018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44E26-54FD-2345-B311-D90318661A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7667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dirty="0" smtClean="0"/>
              <a:t>fort élitisme social des filières dites « d’excellence » , % d’enfants d’ouvriers, Pisa pas</a:t>
            </a:r>
            <a:r>
              <a:rPr lang="fr-FR" sz="1200" b="0" baseline="0" dirty="0" smtClean="0"/>
              <a:t> de changement, </a:t>
            </a:r>
            <a:r>
              <a:rPr lang="fr-FR" sz="1200" kern="120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Difficile de questionner les mouvements d’ouverture et de fermeture des formations sélectives et d’excellence aux couches populaires en passant totalement sous silence les destins scolaires de ces jeunes. PAREX 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 poursuite d'études ou une insertion professionnelle ambitieuse et réussie. </a:t>
            </a:r>
            <a:endParaRPr lang="fr-FR" sz="1200" kern="1200" dirty="0" smtClean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44E26-54FD-2345-B311-D90318661AE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68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Bacheliers à l’université prévu par le code de l’éducation, individu</a:t>
            </a:r>
            <a:r>
              <a:rPr lang="fr-FR" baseline="0" dirty="0" smtClean="0"/>
              <a:t> en situation de privation ont souvent tendance à revoir leurs niveau d’aspirations à des situations qui leur parait réaliste,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44E26-54FD-2345-B311-D90318661AEE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2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r 9"/>
          <p:cNvGrpSpPr/>
          <p:nvPr userDrawn="1"/>
        </p:nvGrpSpPr>
        <p:grpSpPr>
          <a:xfrm>
            <a:off x="1" y="3569"/>
            <a:ext cx="9144000" cy="6854429"/>
            <a:chOff x="1" y="10785"/>
            <a:chExt cx="9144000" cy="6854429"/>
          </a:xfrm>
        </p:grpSpPr>
        <p:pic>
          <p:nvPicPr>
            <p:cNvPr id="11" name="Image 10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10785"/>
              <a:ext cx="9144000" cy="6854429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 userDrawn="1"/>
          </p:nvSpPr>
          <p:spPr>
            <a:xfrm>
              <a:off x="1460500" y="2120900"/>
              <a:ext cx="5993848" cy="22225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Titre 15"/>
          <p:cNvSpPr>
            <a:spLocks noGrp="1"/>
          </p:cNvSpPr>
          <p:nvPr>
            <p:ph type="title" hasCustomPrompt="1"/>
          </p:nvPr>
        </p:nvSpPr>
        <p:spPr>
          <a:xfrm>
            <a:off x="1080000" y="1800000"/>
            <a:ext cx="6515101" cy="1231106"/>
          </a:xfrm>
        </p:spPr>
        <p:txBody>
          <a:bodyPr lIns="0" tIns="0" bIns="0" anchor="t">
            <a:spAutoFit/>
          </a:bodyPr>
          <a:lstStyle>
            <a:lvl1pPr>
              <a:defRPr sz="4000" b="1" cap="all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617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6020-231E-421A-B87E-81268DD90D6E}" type="datetime1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31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65493"/>
            <a:ext cx="2057400" cy="588691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65493"/>
            <a:ext cx="6019800" cy="588691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E9E3-0826-4ED0-B995-FB1C9D8A39FB}" type="datetime1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6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 i="0">
                <a:latin typeface="Verdana"/>
                <a:cs typeface="Verdana"/>
              </a:defRPr>
            </a:lvl1pPr>
            <a:lvl2pPr marL="742950" indent="-285750">
              <a:buClr>
                <a:schemeClr val="bg2"/>
              </a:buClr>
              <a:buFont typeface="Wingdings" charset="2"/>
              <a:buChar char=""/>
              <a:defRPr>
                <a:latin typeface="Verdana"/>
                <a:cs typeface="Verdana"/>
              </a:defRPr>
            </a:lvl2pPr>
            <a:lvl3pPr>
              <a:defRPr>
                <a:latin typeface="Verdana"/>
                <a:cs typeface="Verdana"/>
              </a:defRPr>
            </a:lvl3pPr>
            <a:lvl4pPr>
              <a:defRPr>
                <a:latin typeface="Verdana"/>
                <a:cs typeface="Verdana"/>
              </a:defRPr>
            </a:lvl4pPr>
            <a:lvl5pPr>
              <a:defRPr>
                <a:latin typeface="Verdana"/>
                <a:cs typeface="Verdana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2DD9-FF84-423A-93FB-BB9EDA14BD59}" type="datetime1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32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71E4-CA88-4BDA-BA05-13B2335D27F2}" type="datetime1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22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74DF-7CDB-4CF7-B941-5ADA53AB507C}" type="datetime1">
              <a:rPr lang="fr-FR" smtClean="0"/>
              <a:t>04/10/2018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06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447B-A24F-4A4E-B501-D90FC00932F1}" type="datetime1">
              <a:rPr lang="fr-FR" smtClean="0"/>
              <a:t>04/10/2018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48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F8FD-C7F3-44BC-96FC-7197B6E99ECA}" type="datetime1">
              <a:rPr lang="fr-FR" smtClean="0"/>
              <a:t>04/10/2018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949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287D-99A8-46AB-BF39-5D9CEFF87A59}" type="datetime1">
              <a:rPr lang="fr-FR" smtClean="0"/>
              <a:t>04/10/2018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60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65492"/>
            <a:ext cx="3008313" cy="869607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565492"/>
            <a:ext cx="5111750" cy="556067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B29D-94A6-4D83-A336-D9226572FAA7}" type="datetime1">
              <a:rPr lang="fr-FR" smtClean="0"/>
              <a:t>04/10/2018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42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BF1F-4552-4A87-8142-3187F574F6AF}" type="datetime1">
              <a:rPr lang="fr-FR" smtClean="0"/>
              <a:t>04/10/2018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36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9144000" cy="6854429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84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67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03077" y="1"/>
            <a:ext cx="1740923" cy="509866"/>
          </a:xfrm>
          <a:prstGeom prst="rect">
            <a:avLst/>
          </a:prstGeom>
        </p:spPr>
        <p:txBody>
          <a:bodyPr vert="horz" lIns="0" tIns="45720" rIns="91440" bIns="0" rtlCol="0" anchor="b"/>
          <a:lstStyle>
            <a:lvl1pPr algn="ctr">
              <a:defRPr sz="10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fld id="{084B1ADC-85A2-4BB6-A334-8A64C59DE593}" type="datetime1">
              <a:rPr lang="fr-FR" smtClean="0"/>
              <a:t>04/10/2018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92663" y="1"/>
            <a:ext cx="4110414" cy="565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cap="none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52513" y="6721475"/>
            <a:ext cx="4825720" cy="136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fld id="{93843418-5D8F-0D41-BCF8-8D9702B5811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71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600" kern="1200">
          <a:solidFill>
            <a:srgbClr val="2663B4"/>
          </a:solidFill>
          <a:latin typeface="Verdana"/>
          <a:ea typeface="+mj-ea"/>
          <a:cs typeface="Verdan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1400" b="0" i="0" kern="1200" baseline="0">
          <a:solidFill>
            <a:schemeClr val="tx1"/>
          </a:solidFill>
          <a:latin typeface="Verdan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2"/>
        </a:buClr>
        <a:buFont typeface="Wingdings" charset="2"/>
        <a:buChar char=""/>
        <a:defRPr sz="14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2"/>
        </a:buClr>
        <a:buFont typeface="Arial"/>
        <a:buChar char="•"/>
        <a:defRPr sz="1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2"/>
        </a:buClr>
        <a:buFont typeface="Arial"/>
        <a:buChar char="–"/>
        <a:defRPr sz="14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2"/>
        </a:buClr>
        <a:buFont typeface="Arial"/>
        <a:buChar char="»"/>
        <a:defRPr sz="14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3678" y="506437"/>
            <a:ext cx="6852724" cy="7879080"/>
          </a:xfrm>
        </p:spPr>
        <p:txBody>
          <a:bodyPr/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sz="3600" dirty="0" smtClean="0"/>
              <a:t> </a:t>
            </a:r>
            <a:r>
              <a:rPr lang="fr-FR" sz="3600" dirty="0"/>
              <a:t>Parcours d’excellence et Lycée professionnel : quelles cohérences ? Quels enjeux </a:t>
            </a:r>
            <a:r>
              <a:rPr lang="fr-FR" sz="3600" dirty="0" smtClean="0"/>
              <a:t>?</a:t>
            </a:r>
            <a:br>
              <a:rPr lang="fr-FR" sz="3600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1800" dirty="0"/>
              <a:t>Noémie </a:t>
            </a:r>
            <a:r>
              <a:rPr lang="fr-FR" sz="1800" dirty="0" err="1"/>
              <a:t>Olympio</a:t>
            </a:r>
            <a:r>
              <a:rPr lang="fr-FR" sz="1800" dirty="0"/>
              <a:t>, Nathalie </a:t>
            </a:r>
            <a:r>
              <a:rPr lang="fr-FR" sz="1800" dirty="0" err="1"/>
              <a:t>Richit</a:t>
            </a:r>
            <a:r>
              <a:rPr lang="fr-FR" dirty="0"/>
              <a:t/>
            </a:r>
            <a:br>
              <a:rPr lang="fr-FR" dirty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4800" dirty="0" smtClean="0"/>
              <a:t/>
            </a:r>
            <a:br>
              <a:rPr lang="fr-FR" sz="4800" dirty="0" smtClean="0"/>
            </a:br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0" dirty="0" smtClean="0"/>
              <a:t/>
            </a:r>
            <a:br>
              <a:rPr lang="fr-FR" b="0" dirty="0" smtClean="0"/>
            </a:b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088" y="5234398"/>
            <a:ext cx="1540663" cy="94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7849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1. Objectifs et enjeux de la recherche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6573" y="1847057"/>
            <a:ext cx="8737600" cy="454198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 smtClean="0"/>
              <a:t>Enjeux des </a:t>
            </a:r>
            <a:r>
              <a:rPr lang="fr-FR" sz="1800" dirty="0"/>
              <a:t>Parcours d’Excellence </a:t>
            </a:r>
            <a:r>
              <a:rPr lang="fr-FR" sz="1800" b="0" dirty="0" smtClean="0">
                <a:sym typeface="Wingdings" panose="05000000000000000000" pitchFamily="2" charset="2"/>
              </a:rPr>
              <a:t> </a:t>
            </a:r>
            <a:r>
              <a:rPr lang="fr-FR" sz="1800" b="0" dirty="0" smtClean="0"/>
              <a:t>problématique </a:t>
            </a:r>
            <a:r>
              <a:rPr lang="fr-FR" sz="1800" b="0" dirty="0"/>
              <a:t>de mobilité sociale dans </a:t>
            </a:r>
            <a:r>
              <a:rPr lang="fr-FR" sz="1800" b="0" dirty="0" smtClean="0"/>
              <a:t>un </a:t>
            </a:r>
            <a:r>
              <a:rPr lang="fr-FR" sz="1800" b="0" dirty="0"/>
              <a:t>contexte de </a:t>
            </a:r>
            <a:r>
              <a:rPr lang="fr-FR" sz="1800" b="0" dirty="0" smtClean="0"/>
              <a:t>« </a:t>
            </a:r>
            <a:r>
              <a:rPr lang="fr-FR" sz="1800" b="0" i="1" dirty="0" smtClean="0"/>
              <a:t>démocratisation ségrégative</a:t>
            </a:r>
            <a:r>
              <a:rPr lang="fr-FR" sz="1800" b="0" dirty="0" smtClean="0"/>
              <a:t> »</a:t>
            </a:r>
            <a:endParaRPr lang="fr-FR" sz="1800" b="0" dirty="0"/>
          </a:p>
          <a:p>
            <a:endParaRPr lang="fr-FR" sz="1800" b="0" dirty="0" smtClean="0"/>
          </a:p>
          <a:p>
            <a:endParaRPr lang="fr-FR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/>
              <a:t>Les enfants des classes populaires deviennent plus souvent bacheliers mais leurs chances réelles d’accès au supérieur sont limitées par le type de bac auquel ils accèdent (baccalauréat professionnel)</a:t>
            </a:r>
          </a:p>
          <a:p>
            <a:endParaRPr lang="fr-FR" sz="2200" dirty="0">
              <a:solidFill>
                <a:schemeClr val="accent1"/>
              </a:solidFill>
            </a:endParaRPr>
          </a:p>
          <a:p>
            <a:endParaRPr lang="fr-FR" sz="2200" dirty="0">
              <a:solidFill>
                <a:schemeClr val="accent1"/>
              </a:solidFill>
            </a:endParaRPr>
          </a:p>
          <a:p>
            <a:pPr algn="ctr"/>
            <a:r>
              <a:rPr lang="fr-FR" sz="22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Parcours d’excellence pour les LP : </a:t>
            </a:r>
            <a:r>
              <a:rPr lang="fr-FR" sz="2200" dirty="0">
                <a:solidFill>
                  <a:schemeClr val="accent1"/>
                </a:solidFill>
              </a:rPr>
              <a:t>impasse ou </a:t>
            </a:r>
            <a:r>
              <a:rPr lang="fr-FR" sz="2200" dirty="0" smtClean="0">
                <a:solidFill>
                  <a:schemeClr val="accent1"/>
                </a:solidFill>
              </a:rPr>
              <a:t>nouvelles </a:t>
            </a:r>
            <a:r>
              <a:rPr lang="fr-FR" sz="2200" dirty="0">
                <a:solidFill>
                  <a:schemeClr val="accent1"/>
                </a:solidFill>
              </a:rPr>
              <a:t>chances </a:t>
            </a:r>
            <a:r>
              <a:rPr lang="fr-FR" sz="2200" dirty="0" smtClean="0">
                <a:solidFill>
                  <a:schemeClr val="accent1"/>
                </a:solidFill>
              </a:rPr>
              <a:t>?</a:t>
            </a:r>
            <a:endParaRPr lang="fr-FR" sz="2200" dirty="0">
              <a:solidFill>
                <a:schemeClr val="accent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9E6F9-17C3-4602-B931-34808CC46743}" type="datetime1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292663" y="1"/>
            <a:ext cx="4110414" cy="565492"/>
          </a:xfrm>
        </p:spPr>
        <p:txBody>
          <a:bodyPr/>
          <a:lstStyle/>
          <a:p>
            <a:r>
              <a:rPr lang="fr-FR" dirty="0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02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33070" y="571500"/>
            <a:ext cx="8229600" cy="846138"/>
          </a:xfrm>
        </p:spPr>
        <p:txBody>
          <a:bodyPr/>
          <a:lstStyle/>
          <a:p>
            <a:r>
              <a:rPr lang="fr-FR" b="1" dirty="0" smtClean="0"/>
              <a:t>2. Cadre conceptuel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1801"/>
            <a:ext cx="8229600" cy="4367514"/>
          </a:xfrm>
        </p:spPr>
        <p:txBody>
          <a:bodyPr/>
          <a:lstStyle/>
          <a:p>
            <a:r>
              <a:rPr lang="fr-FR" sz="2000" dirty="0"/>
              <a:t>Théorie de la justice sociale particulière : théorie des </a:t>
            </a:r>
            <a:r>
              <a:rPr lang="fr-FR" sz="2000" dirty="0" smtClean="0"/>
              <a:t>« capabilités » de </a:t>
            </a:r>
            <a:r>
              <a:rPr lang="fr-FR" sz="2000" dirty="0"/>
              <a:t>A. Sen</a:t>
            </a:r>
          </a:p>
          <a:p>
            <a:endParaRPr lang="fr-FR" sz="1800" dirty="0"/>
          </a:p>
          <a:p>
            <a:endParaRPr lang="fr-FR" sz="1600" dirty="0"/>
          </a:p>
          <a:p>
            <a:pPr marL="285750" indent="-285750" algn="just">
              <a:buFontTx/>
              <a:buChar char="-"/>
            </a:pPr>
            <a:r>
              <a:rPr lang="fr-FR" sz="1800" b="0" dirty="0"/>
              <a:t>Différence entre liberté formelle de choix scolaire et liberté réelle</a:t>
            </a:r>
          </a:p>
          <a:p>
            <a:pPr algn="just"/>
            <a:endParaRPr lang="fr-FR" sz="1800" b="0" dirty="0"/>
          </a:p>
          <a:p>
            <a:pPr marL="285750" indent="-285750" algn="just">
              <a:buFontTx/>
              <a:buChar char="-"/>
            </a:pPr>
            <a:r>
              <a:rPr lang="fr-FR" sz="1800" b="0" dirty="0"/>
              <a:t>Importance de la réversibilité des </a:t>
            </a:r>
            <a:r>
              <a:rPr lang="fr-FR" sz="1800" b="0" dirty="0" smtClean="0"/>
              <a:t>trajectoires scolaires</a:t>
            </a:r>
            <a:endParaRPr lang="fr-FR" sz="1800" b="0" dirty="0"/>
          </a:p>
          <a:p>
            <a:pPr algn="just"/>
            <a:endParaRPr lang="fr-FR" sz="1800" b="0" dirty="0"/>
          </a:p>
          <a:p>
            <a:pPr marL="285750" indent="-285750" algn="just">
              <a:buFontTx/>
              <a:buChar char="-"/>
            </a:pPr>
            <a:r>
              <a:rPr lang="fr-FR" sz="1800" b="0" dirty="0"/>
              <a:t>Problématique des « </a:t>
            </a:r>
            <a:r>
              <a:rPr lang="fr-FR" sz="1800" b="0" i="1" dirty="0"/>
              <a:t>préférences adaptatives</a:t>
            </a:r>
            <a:r>
              <a:rPr lang="fr-FR" sz="1800" b="0" dirty="0"/>
              <a:t> »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2DD9-FF84-423A-93FB-BB9EDA14BD59}" type="datetime1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49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3. Méthodologie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5692"/>
            <a:ext cx="8229600" cy="472670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r-FR" sz="2000" dirty="0"/>
              <a:t>S’inscrit dans le dispositif de recherche PAREX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b="0" dirty="0"/>
              <a:t>Etude empirique à vocation exploratoire, en lien avec le rectorat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b="0" dirty="0"/>
              <a:t>Concerne en 2017-2018 la liaison collège-lycée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b="0" dirty="0"/>
          </a:p>
          <a:p>
            <a:pPr>
              <a:spcAft>
                <a:spcPts val="600"/>
              </a:spcAft>
            </a:pPr>
            <a:r>
              <a:rPr lang="fr-FR" sz="2000" dirty="0"/>
              <a:t>Dans le contexte de l’enseignement professionnel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b="0" dirty="0"/>
              <a:t>LP de Marseille inséré dans un réseau REP+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b="0" dirty="0"/>
              <a:t>Etude de cas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2DD9-FF84-423A-93FB-BB9EDA14BD59}" type="datetime1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12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4. Premiers résultats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718" y="1417638"/>
            <a:ext cx="8229600" cy="436751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2000" dirty="0"/>
              <a:t>Il existe une véritable spécificité des PAREX pour les LP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b="0" dirty="0">
                <a:solidFill>
                  <a:schemeClr val="dk1"/>
                </a:solidFill>
              </a:rPr>
              <a:t>La sélection des élèves ne peut se faire dès la troisième, la notion de parcours doit donc être renvoyée en classe de seconde</a:t>
            </a:r>
            <a:endParaRPr lang="fr-FR" sz="1800" b="0" dirty="0"/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b="0" dirty="0">
                <a:solidFill>
                  <a:schemeClr val="dk1"/>
                </a:solidFill>
              </a:rPr>
              <a:t>Il est difficile de parler d’excellence de manière uniforme et univoque au sein du LP, il existe bel et bien « des formes d’excellence »</a:t>
            </a:r>
          </a:p>
          <a:p>
            <a:pPr>
              <a:spcAft>
                <a:spcPts val="600"/>
              </a:spcAft>
            </a:pPr>
            <a:endParaRPr lang="fr-FR" sz="1800" b="0" dirty="0"/>
          </a:p>
          <a:p>
            <a:pPr>
              <a:spcAft>
                <a:spcPts val="600"/>
              </a:spcAft>
            </a:pPr>
            <a:r>
              <a:rPr lang="fr-FR" sz="2000" dirty="0"/>
              <a:t>Avec 2 « passages à risque »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b="0" dirty="0"/>
              <a:t>Collège / lycée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b="0" dirty="0"/>
              <a:t>Enseignement secondaire / enseignement supérieur ou insertion professionnelle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2DD9-FF84-423A-93FB-BB9EDA14BD59}" type="datetime1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46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 bibliographiques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783" y="1600201"/>
            <a:ext cx="9144000" cy="4367514"/>
          </a:xfrm>
        </p:spPr>
        <p:txBody>
          <a:bodyPr>
            <a:normAutofit lnSpcReduction="10000"/>
          </a:bodyPr>
          <a:lstStyle/>
          <a:p>
            <a:pPr fontAlgn="t"/>
            <a:r>
              <a:rPr lang="fr-FR" b="0" dirty="0" err="1"/>
              <a:t>Jellab</a:t>
            </a:r>
            <a:r>
              <a:rPr lang="fr-FR" b="0" dirty="0"/>
              <a:t>, A. (2017). </a:t>
            </a:r>
            <a:r>
              <a:rPr lang="fr-FR" b="0" i="1" dirty="0"/>
              <a:t>Enseigner et étudier en lycée professionnel aujourd'hui: éclairage sociologique pour une pédagogie réussie</a:t>
            </a:r>
            <a:r>
              <a:rPr lang="fr-FR" b="0" dirty="0"/>
              <a:t>. Editions L'Harmattan.</a:t>
            </a:r>
          </a:p>
          <a:p>
            <a:pPr fontAlgn="t"/>
            <a:r>
              <a:rPr lang="fr-FR" b="0" dirty="0" err="1"/>
              <a:t>Jellab</a:t>
            </a:r>
            <a:r>
              <a:rPr lang="fr-FR" b="0" dirty="0"/>
              <a:t>, A. (2017). Les voies professionnelles, entre relégation </a:t>
            </a:r>
            <a:r>
              <a:rPr lang="fr-FR" b="0" dirty="0" smtClean="0"/>
              <a:t>et valorisation</a:t>
            </a:r>
            <a:r>
              <a:rPr lang="fr-FR" b="0" dirty="0"/>
              <a:t>. </a:t>
            </a:r>
            <a:r>
              <a:rPr lang="fr-FR" b="0" i="1" dirty="0"/>
              <a:t>Administration &amp; Éducation</a:t>
            </a:r>
            <a:r>
              <a:rPr lang="fr-FR" b="0" dirty="0"/>
              <a:t>, (3), 109-121.</a:t>
            </a:r>
          </a:p>
          <a:p>
            <a:pPr fontAlgn="t"/>
            <a:r>
              <a:rPr lang="fr-FR" b="0" dirty="0" err="1"/>
              <a:t>Jellab</a:t>
            </a:r>
            <a:r>
              <a:rPr lang="fr-FR" b="0" dirty="0"/>
              <a:t>, A. (2008). </a:t>
            </a:r>
            <a:r>
              <a:rPr lang="fr-FR" b="0" i="1" dirty="0"/>
              <a:t>Sociologie du lycée professionnel: l'expérience des élèves et des enseignants dans une institution en mutation</a:t>
            </a:r>
            <a:r>
              <a:rPr lang="fr-FR" b="0" dirty="0"/>
              <a:t>. Presses </a:t>
            </a:r>
            <a:r>
              <a:rPr lang="fr-FR" b="0" dirty="0" err="1"/>
              <a:t>Univ</a:t>
            </a:r>
            <a:r>
              <a:rPr lang="fr-FR" b="0" dirty="0"/>
              <a:t>. du Mirail</a:t>
            </a:r>
            <a:r>
              <a:rPr lang="fr-FR" b="0" dirty="0" smtClean="0"/>
              <a:t>.</a:t>
            </a:r>
          </a:p>
          <a:p>
            <a:pPr fontAlgn="t"/>
            <a:r>
              <a:rPr lang="fr-FR" b="0" dirty="0" err="1"/>
              <a:t>Olympio</a:t>
            </a:r>
            <a:r>
              <a:rPr lang="fr-FR" b="0" dirty="0"/>
              <a:t>, N. &amp; di Paola, V. (2018). ‪Quels espaces d’opportunités offrent les systèmes éducatifs ?‪: Une comparaison des trajectoires de formation des </a:t>
            </a:r>
            <a:r>
              <a:rPr lang="fr-FR" b="0" dirty="0" smtClean="0"/>
              <a:t>jeunes </a:t>
            </a:r>
            <a:r>
              <a:rPr lang="fr-FR" b="0" dirty="0"/>
              <a:t>en France et en Suisse. </a:t>
            </a:r>
            <a:r>
              <a:rPr lang="fr-FR" b="0" i="1" dirty="0"/>
              <a:t>Formation emploi</a:t>
            </a:r>
            <a:r>
              <a:rPr lang="fr-FR" b="0" dirty="0"/>
              <a:t>, 141,(1</a:t>
            </a:r>
            <a:r>
              <a:rPr lang="fr-FR" b="0" dirty="0" smtClean="0"/>
              <a:t>)</a:t>
            </a:r>
          </a:p>
          <a:p>
            <a:pPr fontAlgn="t"/>
            <a:r>
              <a:rPr lang="fr-FR" b="0" dirty="0" err="1" smtClean="0"/>
              <a:t>Olympio</a:t>
            </a:r>
            <a:r>
              <a:rPr lang="fr-FR" b="0" dirty="0"/>
              <a:t>, N. &amp; </a:t>
            </a:r>
            <a:r>
              <a:rPr lang="fr-FR" b="0" dirty="0" smtClean="0"/>
              <a:t>Germain</a:t>
            </a:r>
            <a:r>
              <a:rPr lang="fr-FR" b="0" dirty="0"/>
              <a:t>, V</a:t>
            </a:r>
            <a:r>
              <a:rPr lang="fr-FR" b="0" dirty="0" smtClean="0"/>
              <a:t>. (</a:t>
            </a:r>
            <a:r>
              <a:rPr lang="fr-FR" b="0" dirty="0"/>
              <a:t>2012). Parcours scolaires en France et espace d’opportunités: une analyse à l’aune de la théorie des capabilités de Sen. </a:t>
            </a:r>
            <a:r>
              <a:rPr lang="fr-FR" b="0" i="1" dirty="0"/>
              <a:t>Formation emploi. Revue française de sciences sociales</a:t>
            </a:r>
            <a:r>
              <a:rPr lang="fr-FR" b="0" dirty="0"/>
              <a:t>, (120), 13-33.</a:t>
            </a:r>
            <a:endParaRPr lang="fr-FR" b="0" dirty="0" smtClean="0"/>
          </a:p>
          <a:p>
            <a:pPr fontAlgn="t"/>
            <a:r>
              <a:rPr lang="fr-FR" b="0" dirty="0"/>
              <a:t>Picard, F., </a:t>
            </a:r>
            <a:r>
              <a:rPr lang="fr-FR" b="0" dirty="0" err="1"/>
              <a:t>Olympio</a:t>
            </a:r>
            <a:r>
              <a:rPr lang="fr-FR" b="0" dirty="0"/>
              <a:t>, N., </a:t>
            </a:r>
            <a:r>
              <a:rPr lang="fr-FR" b="0" dirty="0" err="1"/>
              <a:t>Masdonati</a:t>
            </a:r>
            <a:r>
              <a:rPr lang="fr-FR" b="0" dirty="0"/>
              <a:t>, J., &amp; </a:t>
            </a:r>
            <a:r>
              <a:rPr lang="fr-FR" b="0" dirty="0" err="1"/>
              <a:t>Bangali</a:t>
            </a:r>
            <a:r>
              <a:rPr lang="fr-FR" b="0" dirty="0"/>
              <a:t>, M. (2015). Justice sociale et orientation scolaire: l’éclairage de l’approche par les «capabilités» d’</a:t>
            </a:r>
            <a:r>
              <a:rPr lang="fr-FR" b="0" dirty="0" err="1"/>
              <a:t>Amartya</a:t>
            </a:r>
            <a:r>
              <a:rPr lang="fr-FR" b="0" dirty="0"/>
              <a:t> Sen. L'orientation scolaire et professionnelle, (44/1).</a:t>
            </a:r>
            <a:endParaRPr lang="fr-FR" b="0" dirty="0" smtClean="0"/>
          </a:p>
          <a:p>
            <a:pPr fontAlgn="t"/>
            <a:r>
              <a:rPr lang="en-US" b="0" dirty="0"/>
              <a:t>Sen, A. (1992). Inequality reexamined. Clarendon Press.</a:t>
            </a:r>
            <a:endParaRPr lang="fr-FR" b="0" dirty="0" smtClean="0"/>
          </a:p>
          <a:p>
            <a:r>
              <a:rPr lang="fr-FR" b="0" dirty="0" err="1" smtClean="0"/>
              <a:t>Troger</a:t>
            </a:r>
            <a:r>
              <a:rPr lang="fr-FR" b="0" dirty="0"/>
              <a:t>, </a:t>
            </a:r>
            <a:r>
              <a:rPr lang="fr-FR" b="0" dirty="0" smtClean="0"/>
              <a:t>V., Bernard, PY &amp; </a:t>
            </a:r>
            <a:r>
              <a:rPr lang="fr-FR" b="0" dirty="0" err="1" smtClean="0"/>
              <a:t>Masy</a:t>
            </a:r>
            <a:r>
              <a:rPr lang="fr-FR" b="0" dirty="0"/>
              <a:t> </a:t>
            </a:r>
            <a:r>
              <a:rPr lang="fr-FR" b="0" dirty="0" smtClean="0"/>
              <a:t>J</a:t>
            </a:r>
            <a:r>
              <a:rPr lang="fr-FR" b="0" dirty="0"/>
              <a:t> </a:t>
            </a:r>
            <a:r>
              <a:rPr lang="fr-FR" b="0" dirty="0" smtClean="0"/>
              <a:t>(</a:t>
            </a:r>
            <a:r>
              <a:rPr lang="fr-FR" b="0" dirty="0"/>
              <a:t>2015</a:t>
            </a:r>
            <a:r>
              <a:rPr lang="fr-FR" b="0" dirty="0" smtClean="0"/>
              <a:t>). </a:t>
            </a:r>
            <a:r>
              <a:rPr lang="fr-FR" b="0" i="1" dirty="0"/>
              <a:t>Le baccalauréat professionnel: impasse ou nouvelle chance</a:t>
            </a:r>
            <a:r>
              <a:rPr lang="fr-FR" b="0" i="1" dirty="0" smtClean="0"/>
              <a:t>?</a:t>
            </a:r>
          </a:p>
          <a:p>
            <a:r>
              <a:rPr lang="fr-FR" b="0" dirty="0" smtClean="0"/>
              <a:t>Verdier &amp; al. (2016), </a:t>
            </a:r>
            <a:r>
              <a:rPr lang="fr-FR" b="0" i="1" dirty="0"/>
              <a:t>L’évolution de l’enseignement professionnel : des</a:t>
            </a:r>
          </a:p>
          <a:p>
            <a:r>
              <a:rPr lang="fr-FR" b="0" i="1" dirty="0"/>
              <a:t>segmentations éducatives et sociales renouvelées </a:t>
            </a:r>
            <a:r>
              <a:rPr lang="fr-FR" b="0" i="1" dirty="0" smtClean="0"/>
              <a:t>? </a:t>
            </a:r>
            <a:r>
              <a:rPr lang="fr-FR" b="0" dirty="0" smtClean="0"/>
              <a:t>Rapport CNESCO</a:t>
            </a:r>
            <a:endParaRPr lang="fr-FR" b="0" dirty="0"/>
          </a:p>
          <a:p>
            <a:pPr fontAlgn="t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2DD9-FF84-423A-93FB-BB9EDA14BD59}" type="datetime1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SFERE-Provence –Rencontre scientifique  du 27 septembre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3418-5D8F-0D41-BCF8-8D9702B58111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_powerpoint_ESPE">
  <a:themeElements>
    <a:clrScheme name="Personnalisée 1">
      <a:dk1>
        <a:srgbClr val="000000"/>
      </a:dk1>
      <a:lt1>
        <a:sysClr val="window" lastClr="FFFFFF"/>
      </a:lt1>
      <a:dk2>
        <a:srgbClr val="235BAA"/>
      </a:dk2>
      <a:lt2>
        <a:srgbClr val="AFB1A5"/>
      </a:lt2>
      <a:accent1>
        <a:srgbClr val="0080FF"/>
      </a:accent1>
      <a:accent2>
        <a:srgbClr val="51C2A9"/>
      </a:accent2>
      <a:accent3>
        <a:srgbClr val="7EC251"/>
      </a:accent3>
      <a:accent4>
        <a:srgbClr val="AFB1A5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modele_powerpoint_ESPE</Template>
  <TotalTime>3047</TotalTime>
  <Words>240</Words>
  <Application>Microsoft Office PowerPoint</Application>
  <PresentationFormat>Affichage à l'écran (4:3)</PresentationFormat>
  <Paragraphs>65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modele_powerpoint_ESPE</vt:lpstr>
      <vt:lpstr>  Parcours d’excellence et Lycée professionnel : quelles cohérences ? Quels enjeux ?  Noémie Olympio, Nathalie Richit      </vt:lpstr>
      <vt:lpstr>1. Objectifs et enjeux de la recherche</vt:lpstr>
      <vt:lpstr>2. Cadre conceptuel</vt:lpstr>
      <vt:lpstr>3. Méthodologie</vt:lpstr>
      <vt:lpstr>4. Premiers résultats</vt:lpstr>
      <vt:lpstr>Références bibliographiques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MIRANDA nadine</dc:creator>
  <cp:lastModifiedBy>SCHER Anne</cp:lastModifiedBy>
  <cp:revision>150</cp:revision>
  <dcterms:created xsi:type="dcterms:W3CDTF">2013-11-20T10:59:19Z</dcterms:created>
  <dcterms:modified xsi:type="dcterms:W3CDTF">2018-10-04T09:53:14Z</dcterms:modified>
</cp:coreProperties>
</file>