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2" r:id="rId4"/>
    <p:sldId id="260" r:id="rId5"/>
    <p:sldId id="261" r:id="rId6"/>
  </p:sldIdLst>
  <p:sldSz cx="9144000" cy="5143500" type="screen16x9"/>
  <p:notesSz cx="6799263" cy="9929813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252E44"/>
    <a:srgbClr val="C43771"/>
    <a:srgbClr val="DB8C3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014" autoAdjust="0"/>
    <p:restoredTop sz="60000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804" y="-84"/>
      </p:cViewPr>
      <p:guideLst>
        <p:guide orient="horz" pos="3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214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7047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2175" y="0"/>
            <a:ext cx="2945501" cy="497047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05/10/2018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5501" cy="497046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2175" y="9431179"/>
            <a:ext cx="2945501" cy="497046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7047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2175" y="0"/>
            <a:ext cx="2945501" cy="497047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05/10/2018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58" tIns="45729" rIns="91458" bIns="4572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16383"/>
            <a:ext cx="5436870" cy="4468654"/>
          </a:xfrm>
          <a:prstGeom prst="rect">
            <a:avLst/>
          </a:prstGeom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5501" cy="497046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175" y="9431179"/>
            <a:ext cx="2945501" cy="497046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>
            <a:extLst>
              <a:ext uri="{FF2B5EF4-FFF2-40B4-BE49-F238E27FC236}">
                <a16:creationId xmlns:a16="http://schemas.microsoft.com/office/drawing/2014/main" xmlns="" id="{1D727895-0769-4C28-A076-497FF47C11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>
            <a:extLst>
              <a:ext uri="{FF2B5EF4-FFF2-40B4-BE49-F238E27FC236}">
                <a16:creationId xmlns:a16="http://schemas.microsoft.com/office/drawing/2014/main" xmlns="" id="{E1A6B445-1F56-45AB-8A3C-014EA0E60A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b="1" dirty="0">
              <a:solidFill>
                <a:srgbClr val="FF0000"/>
              </a:solidFill>
            </a:endParaRPr>
          </a:p>
        </p:txBody>
      </p:sp>
      <p:sp>
        <p:nvSpPr>
          <p:cNvPr id="5124" name="Espace réservé du numéro de diapositive 3">
            <a:extLst>
              <a:ext uri="{FF2B5EF4-FFF2-40B4-BE49-F238E27FC236}">
                <a16:creationId xmlns:a16="http://schemas.microsoft.com/office/drawing/2014/main" xmlns="" id="{E0FDA37B-2D01-46AE-90A7-797B0B9B68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A2ED55-BEAF-4309-8145-C9CCEC58A782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352696" y="4716383"/>
            <a:ext cx="6356079" cy="498932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222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52697" y="4716383"/>
            <a:ext cx="6356078" cy="4714796"/>
          </a:xfrm>
        </p:spPr>
        <p:txBody>
          <a:bodyPr>
            <a:noAutofit/>
          </a:bodyPr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90488" y="4716382"/>
            <a:ext cx="6618287" cy="4910943"/>
          </a:xfrm>
        </p:spPr>
        <p:txBody>
          <a:bodyPr/>
          <a:lstStyle/>
          <a:p>
            <a:pPr defTabSz="457291">
              <a:defRPr/>
            </a:pPr>
            <a:endParaRPr lang="fr-FR" sz="700" dirty="0"/>
          </a:p>
          <a:p>
            <a:pPr defTabSz="457291">
              <a:defRPr/>
            </a:pPr>
            <a:endParaRPr lang="fr-FR" dirty="0"/>
          </a:p>
          <a:p>
            <a:pPr defTabSz="457291">
              <a:defRPr/>
            </a:pPr>
            <a:endParaRPr lang="fr-FR" dirty="0"/>
          </a:p>
          <a:p>
            <a:pPr defTabSz="457291">
              <a:defRPr/>
            </a:pPr>
            <a:endParaRPr lang="fr-FR" dirty="0"/>
          </a:p>
          <a:p>
            <a:endParaRPr lang="fr-FR" baseline="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7049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057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3451" y="756047"/>
            <a:ext cx="319709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61913"/>
            <a:ext cx="15319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62343"/>
            <a:ext cx="7772400" cy="218411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46453"/>
            <a:ext cx="6400800" cy="565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2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1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7612062" y="1"/>
            <a:ext cx="1531938" cy="482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516014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16014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38755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86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5" y="586979"/>
            <a:ext cx="1827843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337153"/>
            <a:ext cx="0" cy="34171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869157"/>
            <a:ext cx="4119562" cy="36076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2850356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2330" y="1009651"/>
            <a:ext cx="2339340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61913"/>
            <a:ext cx="15827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08714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179746"/>
            <a:ext cx="7772400" cy="135497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4" y="127398"/>
            <a:ext cx="5667375" cy="30122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3741969" cy="3394472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3741969" cy="3394472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/>
          <p:cNvGrpSpPr>
            <a:grpSpLocks/>
          </p:cNvGrpSpPr>
          <p:nvPr/>
        </p:nvGrpSpPr>
        <p:grpSpPr bwMode="auto">
          <a:xfrm rot="5400000">
            <a:off x="-1550350" y="2271396"/>
            <a:ext cx="4436475" cy="1007314"/>
            <a:chOff x="3353" y="7829"/>
            <a:chExt cx="5198" cy="1180"/>
          </a:xfrm>
          <a:solidFill>
            <a:srgbClr val="E7E8E8"/>
          </a:solidFill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62046" y="1200151"/>
            <a:ext cx="762475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691266" y="128587"/>
            <a:ext cx="6664768" cy="30122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llipse 4"/>
          <p:cNvSpPr>
            <a:spLocks/>
          </p:cNvSpPr>
          <p:nvPr/>
        </p:nvSpPr>
        <p:spPr>
          <a:xfrm>
            <a:off x="8479987" y="178317"/>
            <a:ext cx="214824" cy="216000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8347"/>
            <a:ext cx="1013714" cy="34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356034" y="225029"/>
            <a:ext cx="454025" cy="10596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583045" y="0"/>
            <a:ext cx="0" cy="19526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608037"/>
            <a:ext cx="8229600" cy="48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712805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mubox.univ-amu.fr/index.php/s/XtQIVumQXzrRjk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amupod.univ-amu.fr/search/?q=xenios+zeus" TargetMode="External"/><Relationship Id="rId4" Type="http://schemas.openxmlformats.org/officeDocument/2006/relationships/hyperlink" Target="http://www.xenioszeus.kmaked.eu/index.php/en/produced-material-en/welcome-guide-en/52-welcome-guide-by-the-university-of-aix-marseille-france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438146-5D81-494C-8DAF-9B1114CCB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1669196"/>
            <a:ext cx="7074577" cy="17860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2800" dirty="0"/>
              <a:t>Projet </a:t>
            </a:r>
            <a:r>
              <a:rPr lang="fr-FR" sz="2800" dirty="0" err="1"/>
              <a:t>Xenios</a:t>
            </a:r>
            <a:r>
              <a:rPr lang="fr-FR" sz="2800" dirty="0"/>
              <a:t> Zeus : </a:t>
            </a:r>
            <a:br>
              <a:rPr lang="fr-FR" sz="2800" dirty="0"/>
            </a:br>
            <a:r>
              <a:rPr lang="fr-FR" sz="2400" i="1" dirty="0"/>
              <a:t>E</a:t>
            </a:r>
            <a:r>
              <a:rPr lang="fr-FR" sz="2400" i="1" dirty="0" smtClean="0"/>
              <a:t>nseigner </a:t>
            </a:r>
            <a:r>
              <a:rPr lang="fr-FR" sz="2400" i="1" dirty="0"/>
              <a:t>le français et accueillir les réfugiés </a:t>
            </a: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 smtClean="0"/>
              <a:t>en </a:t>
            </a:r>
            <a:r>
              <a:rPr lang="fr-FR" sz="2400" i="1" dirty="0"/>
              <a:t>France</a:t>
            </a:r>
            <a:r>
              <a:rPr lang="fr-FR" sz="2400" dirty="0"/>
              <a:t> </a:t>
            </a:r>
          </a:p>
        </p:txBody>
      </p:sp>
      <p:sp>
        <p:nvSpPr>
          <p:cNvPr id="4099" name="Sous-titre 2">
            <a:extLst>
              <a:ext uri="{FF2B5EF4-FFF2-40B4-BE49-F238E27FC236}">
                <a16:creationId xmlns:a16="http://schemas.microsoft.com/office/drawing/2014/main" xmlns="" id="{2D87BEFA-56D2-4F56-B9FA-366AEE604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7" y="3530135"/>
            <a:ext cx="6210300" cy="1314450"/>
          </a:xfrm>
        </p:spPr>
        <p:txBody>
          <a:bodyPr/>
          <a:lstStyle/>
          <a:p>
            <a:r>
              <a:rPr lang="fr-FR" altLang="fr-FR" dirty="0">
                <a:solidFill>
                  <a:schemeClr val="tx1"/>
                </a:solidFill>
              </a:rPr>
              <a:t>Marie-Noëlle ROUBAUD, MCF HDR Sciences du langage, AMU-ÉSPÉ, LPL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Karima GOUAÏCH, Doctorante Sciences de l’éducation, AMU-ÉSPÉ, ADEF 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Brahim AZAOUI, MCF Sciences du langage, UM/ LIRDEF</a:t>
            </a:r>
          </a:p>
          <a:p>
            <a:pPr algn="ctr" eaLnBrk="1" hangingPunct="1"/>
            <a:endParaRPr lang="fr-FR" altLang="fr-FR" dirty="0">
              <a:solidFill>
                <a:schemeClr val="tx1"/>
              </a:solidFill>
            </a:endParaRPr>
          </a:p>
        </p:txBody>
      </p:sp>
      <p:pic>
        <p:nvPicPr>
          <p:cNvPr id="4100" name="Image 3">
            <a:extLst>
              <a:ext uri="{FF2B5EF4-FFF2-40B4-BE49-F238E27FC236}">
                <a16:creationId xmlns:a16="http://schemas.microsoft.com/office/drawing/2014/main" xmlns="" id="{262F73DE-37E1-407A-B38B-A224C557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103" y="0"/>
            <a:ext cx="1079897" cy="121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 4" descr="C:\Users\azaoui\AppData\Local\Microsoft\Windows\INetCacheContent.Word\espe_amu.png">
            <a:extLst>
              <a:ext uri="{FF2B5EF4-FFF2-40B4-BE49-F238E27FC236}">
                <a16:creationId xmlns:a16="http://schemas.microsoft.com/office/drawing/2014/main" xmlns="" id="{4EC421C0-68C7-4E32-8A63-FCCB4B91C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920"/>
            <a:ext cx="2614171" cy="107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 6" descr="C:\Users\azaoui\AppData\Local\Microsoft\Windows\INetCacheContent.Word\logo-adef.png">
            <a:extLst>
              <a:ext uri="{FF2B5EF4-FFF2-40B4-BE49-F238E27FC236}">
                <a16:creationId xmlns:a16="http://schemas.microsoft.com/office/drawing/2014/main" xmlns="" id="{46C66D58-04A1-4BED-9F82-4C2A8196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7541" y="4445794"/>
            <a:ext cx="2659856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" descr="C:\Users\ba0505\Documents\RECHERCHES\LIRDEF\Doc administratif\lirdef.jpg">
            <a:extLst>
              <a:ext uri="{FF2B5EF4-FFF2-40B4-BE49-F238E27FC236}">
                <a16:creationId xmlns:a16="http://schemas.microsoft.com/office/drawing/2014/main" xmlns="" id="{E8832D57-B6BE-488F-91EB-320103E34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445794"/>
            <a:ext cx="169545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Image result for laboratoire lpl aix">
            <a:extLst>
              <a:ext uri="{FF2B5EF4-FFF2-40B4-BE49-F238E27FC236}">
                <a16:creationId xmlns:a16="http://schemas.microsoft.com/office/drawing/2014/main" xmlns="" id="{72F3DA91-DD94-4BF2-ABC7-68C54750C0B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27" y="4187360"/>
            <a:ext cx="529133" cy="93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7C1C267-FEA4-4A76-B369-927BC20674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8045" y="0"/>
            <a:ext cx="2614172" cy="746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Contexte du projet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575049" y="665018"/>
            <a:ext cx="5235009" cy="424083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Projet européen (09/2016 à 09/2018) </a:t>
            </a:r>
            <a:r>
              <a:rPr lang="fr-FR" b="1" dirty="0"/>
              <a:t>Erasmus +</a:t>
            </a:r>
            <a:r>
              <a:rPr lang="fr-FR" dirty="0"/>
              <a:t> en partenariat avec </a:t>
            </a:r>
            <a:r>
              <a:rPr lang="fr-FR" b="1" dirty="0"/>
              <a:t>la Grèce et l’Italie </a:t>
            </a:r>
          </a:p>
          <a:p>
            <a:endParaRPr lang="fr-FR" sz="1200" dirty="0"/>
          </a:p>
          <a:p>
            <a:r>
              <a:rPr lang="fr-FR" b="1" dirty="0" smtClean="0"/>
              <a:t>Objectifs: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intégration linguistique et sociale des réfugiés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développer des cursus de formation</a:t>
            </a:r>
          </a:p>
          <a:p>
            <a:endParaRPr lang="fr-FR" dirty="0"/>
          </a:p>
          <a:p>
            <a:r>
              <a:rPr lang="fr-FR" b="1" dirty="0" smtClean="0"/>
              <a:t>Moyens: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Concevoir des </a:t>
            </a:r>
            <a:r>
              <a:rPr lang="fr-FR" dirty="0" err="1" smtClean="0"/>
              <a:t>Welcome</a:t>
            </a:r>
            <a:r>
              <a:rPr lang="fr-FR" dirty="0" smtClean="0"/>
              <a:t> </a:t>
            </a:r>
            <a:r>
              <a:rPr lang="fr-FR" dirty="0"/>
              <a:t>Guides </a:t>
            </a:r>
            <a:r>
              <a:rPr lang="fr-FR" b="1" dirty="0"/>
              <a:t>WG </a:t>
            </a:r>
            <a:r>
              <a:rPr lang="fr-FR" dirty="0"/>
              <a:t>(enfants et adultes) dans 3 langues (anglais, arabe et français)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et leur support pédagogique (enseignants en UPE2A et formateurs </a:t>
            </a:r>
            <a:r>
              <a:rPr lang="fr-FR" dirty="0" smtClean="0"/>
              <a:t>dans les associations</a:t>
            </a:r>
            <a:r>
              <a:rPr lang="fr-FR" dirty="0"/>
              <a:t>)</a:t>
            </a:r>
          </a:p>
          <a:p>
            <a:r>
              <a:rPr lang="fr-FR" dirty="0"/>
              <a:t>		double objectif linguistique et pratique (découvrir Marseille)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8B11AB2F-62B8-4A13-AD2C-51A030E9D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34" y="1677295"/>
            <a:ext cx="2962275" cy="2847975"/>
          </a:xfrm>
          <a:prstGeom prst="rect">
            <a:avLst/>
          </a:prstGeom>
        </p:spPr>
      </p:pic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599CAB93-224A-4541-855F-7AB050E73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387552"/>
            <a:ext cx="3008313" cy="351829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Projet </a:t>
            </a:r>
            <a:r>
              <a:rPr lang="fr-FR" dirty="0" err="1"/>
              <a:t>Xenios</a:t>
            </a:r>
            <a:r>
              <a:rPr lang="fr-FR" dirty="0"/>
              <a:t> Zeus. Roubaud, </a:t>
            </a:r>
            <a:r>
              <a:rPr lang="fr-FR" dirty="0" err="1" smtClean="0"/>
              <a:t>Gouaïch</a:t>
            </a:r>
            <a:r>
              <a:rPr lang="fr-FR" dirty="0" smtClean="0"/>
              <a:t> </a:t>
            </a:r>
            <a:r>
              <a:rPr lang="fr-FR" dirty="0"/>
              <a:t>&amp; </a:t>
            </a:r>
            <a:r>
              <a:rPr lang="fr-FR" dirty="0" err="1"/>
              <a:t>Azaoui</a:t>
            </a:r>
            <a:r>
              <a:rPr lang="fr-FR" dirty="0"/>
              <a:t> 		Journée </a:t>
            </a:r>
            <a:r>
              <a:rPr lang="fr-FR" dirty="0" err="1"/>
              <a:t>Sfere</a:t>
            </a:r>
            <a:r>
              <a:rPr lang="fr-FR" dirty="0"/>
              <a:t>-Provence, le 27/09/2018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1F9160-95F5-3A43-8F66-4DB16E9435E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xmlns="" id="{91C05F34-BEFC-4139-B0D6-0DF2E64B4B13}"/>
              </a:ext>
            </a:extLst>
          </p:cNvPr>
          <p:cNvSpPr/>
          <p:nvPr/>
        </p:nvSpPr>
        <p:spPr>
          <a:xfrm>
            <a:off x="3762532" y="4257070"/>
            <a:ext cx="607101" cy="2849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209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xmlns="" id="{2074842A-1E94-4412-BB0D-38024B2B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 algn="just" fontAlgn="auto">
              <a:spcAft>
                <a:spcPts val="0"/>
              </a:spcAft>
              <a:buNone/>
              <a:defRPr/>
            </a:pPr>
            <a:r>
              <a:rPr lang="fr-FR" altLang="fr-FR" sz="2400" b="1" dirty="0">
                <a:sym typeface="Wingdings" pitchFamily="2" charset="2"/>
              </a:rPr>
              <a:t>Partenariat associations et écoles UPE2A</a:t>
            </a:r>
          </a:p>
          <a:p>
            <a:pPr marL="708660" lvl="2" indent="-342900" algn="just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ym typeface="Wingdings" pitchFamily="2" charset="2"/>
              </a:rPr>
              <a:t>5 </a:t>
            </a:r>
            <a:r>
              <a:rPr lang="fr-FR" altLang="fr-FR" sz="1600" dirty="0" smtClean="0">
                <a:sym typeface="Wingdings" pitchFamily="2" charset="2"/>
              </a:rPr>
              <a:t>expérimentations à </a:t>
            </a:r>
            <a:r>
              <a:rPr lang="fr-FR" altLang="fr-FR" sz="1600" dirty="0">
                <a:sym typeface="Wingdings" pitchFamily="2" charset="2"/>
              </a:rPr>
              <a:t>Marseille </a:t>
            </a:r>
            <a:r>
              <a:rPr lang="fr-FR" altLang="fr-FR" sz="1600" dirty="0" smtClean="0">
                <a:sym typeface="Wingdings" pitchFamily="2" charset="2"/>
              </a:rPr>
              <a:t>(</a:t>
            </a:r>
            <a:r>
              <a:rPr lang="fr-FR" altLang="fr-FR" sz="1600" dirty="0"/>
              <a:t>3h/groupe)</a:t>
            </a:r>
          </a:p>
          <a:p>
            <a:pPr marL="708660" lvl="2" indent="-34290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altLang="fr-FR" sz="1600" dirty="0" smtClean="0"/>
              <a:t>			2 associations (3 groupes) et 2 écoles (2 classes UPE2A)</a:t>
            </a:r>
          </a:p>
          <a:p>
            <a:pPr marL="708660" lvl="2" indent="-34290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r-FR" altLang="fr-FR" sz="1600" dirty="0"/>
          </a:p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fr-FR" altLang="fr-FR" sz="2400" b="1" dirty="0">
                <a:sym typeface="Wingdings" pitchFamily="2" charset="2"/>
              </a:rPr>
              <a:t>Méthodologie:</a:t>
            </a:r>
            <a:endParaRPr lang="fr-FR" sz="2400" b="1" dirty="0"/>
          </a:p>
          <a:p>
            <a:pPr marL="640080" lvl="1"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200" dirty="0"/>
              <a:t>Projection du WG </a:t>
            </a:r>
          </a:p>
          <a:p>
            <a:pPr marL="640080" lvl="1"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2200" dirty="0">
                <a:sym typeface="Wingdings" pitchFamily="2" charset="2"/>
              </a:rPr>
              <a:t>Enregistrement audio </a:t>
            </a:r>
            <a:r>
              <a:rPr lang="fr-FR" altLang="fr-FR" sz="2200" dirty="0" smtClean="0">
                <a:sym typeface="Wingdings" pitchFamily="2" charset="2"/>
              </a:rPr>
              <a:t>&amp; </a:t>
            </a:r>
            <a:r>
              <a:rPr lang="fr-FR" altLang="fr-FR" sz="2200" dirty="0">
                <a:sym typeface="Wingdings" pitchFamily="2" charset="2"/>
              </a:rPr>
              <a:t>transcription</a:t>
            </a:r>
          </a:p>
          <a:p>
            <a:pPr marL="1051560" lvl="2" indent="-342900" algn="just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ym typeface="Wingdings" pitchFamily="2" charset="2"/>
              </a:rPr>
              <a:t>des interactions lors de l’expérimentation</a:t>
            </a:r>
          </a:p>
          <a:p>
            <a:pPr marL="1051560" lvl="2" indent="-342900" algn="just" fontAlgn="auto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ym typeface="Wingdings" pitchFamily="2" charset="2"/>
              </a:rPr>
              <a:t>des entretiens </a:t>
            </a:r>
            <a:r>
              <a:rPr lang="fr-FR" altLang="fr-FR" sz="1600" i="1" dirty="0">
                <a:sym typeface="Wingdings" pitchFamily="2" charset="2"/>
              </a:rPr>
              <a:t>ante</a:t>
            </a:r>
            <a:r>
              <a:rPr lang="fr-FR" altLang="fr-FR" sz="1600" dirty="0">
                <a:sym typeface="Wingdings" pitchFamily="2" charset="2"/>
              </a:rPr>
              <a:t> et </a:t>
            </a:r>
            <a:r>
              <a:rPr lang="fr-FR" altLang="fr-FR" sz="1600" i="1" dirty="0">
                <a:sym typeface="Wingdings" pitchFamily="2" charset="2"/>
              </a:rPr>
              <a:t>post</a:t>
            </a:r>
            <a:r>
              <a:rPr lang="fr-FR" altLang="fr-FR" sz="1600" dirty="0">
                <a:sym typeface="Wingdings" pitchFamily="2" charset="2"/>
              </a:rPr>
              <a:t> </a:t>
            </a:r>
            <a:r>
              <a:rPr lang="fr-FR" altLang="fr-FR" sz="1600" dirty="0" smtClean="0">
                <a:sym typeface="Wingdings" pitchFamily="2" charset="2"/>
              </a:rPr>
              <a:t>(f</a:t>
            </a:r>
            <a:r>
              <a:rPr lang="fr-FR" altLang="fr-FR" sz="1600" dirty="0" smtClean="0"/>
              <a:t>ormateurs dans les associations, directeurs, enseignants et conseillère </a:t>
            </a:r>
            <a:r>
              <a:rPr lang="fr-FR" altLang="fr-FR" sz="1600" dirty="0"/>
              <a:t>pédagogique)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xmlns="" id="{9EDC4C7F-4750-4508-A95B-C9A486FE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Mise à l’épreuve des WG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9850AF5-A0F0-4C84-9EAB-BBFA90240B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Projet </a:t>
            </a:r>
            <a:r>
              <a:rPr lang="fr-FR" dirty="0" err="1"/>
              <a:t>Xenios</a:t>
            </a:r>
            <a:r>
              <a:rPr lang="fr-FR" dirty="0"/>
              <a:t> Zeus. Roubaud,  </a:t>
            </a:r>
            <a:r>
              <a:rPr lang="fr-FR" dirty="0" err="1"/>
              <a:t>Gouaïch</a:t>
            </a:r>
            <a:r>
              <a:rPr lang="fr-FR" dirty="0"/>
              <a:t> &amp; </a:t>
            </a:r>
            <a:r>
              <a:rPr lang="fr-FR" dirty="0" err="1"/>
              <a:t>Azaoui</a:t>
            </a:r>
            <a:r>
              <a:rPr lang="fr-FR" dirty="0"/>
              <a:t> 		Journée </a:t>
            </a:r>
            <a:r>
              <a:rPr lang="fr-FR" dirty="0" err="1"/>
              <a:t>Sfere</a:t>
            </a:r>
            <a:r>
              <a:rPr lang="fr-FR" dirty="0"/>
              <a:t>-Provence, le 27/09/2018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B09E13-C405-480F-9B26-EB90F0270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1ED241-2EF3-2448-8305-7DDC6310DFD4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5808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62046" y="1200151"/>
            <a:ext cx="7624753" cy="3394472"/>
          </a:xfrm>
        </p:spPr>
        <p:txBody>
          <a:bodyPr/>
          <a:lstStyle/>
          <a:p>
            <a:pPr marL="285750" indent="-285750">
              <a:buFontTx/>
              <a:buChar char="-"/>
            </a:pPr>
            <a:endParaRPr lang="fr-FR" dirty="0"/>
          </a:p>
          <a:p>
            <a:pPr>
              <a:buFont typeface="Wingdings" pitchFamily="2" charset="2"/>
              <a:buChar char="q"/>
            </a:pPr>
            <a:r>
              <a:rPr lang="fr-FR" sz="2000" dirty="0" smtClean="0"/>
              <a:t> Comment </a:t>
            </a:r>
            <a:r>
              <a:rPr lang="fr-FR" sz="2000" dirty="0"/>
              <a:t>valoriser le plurilinguisme  (français et langues d’origine) dans ce type de dispositif ?</a:t>
            </a:r>
          </a:p>
          <a:p>
            <a:endParaRPr lang="fr-FR" sz="2000" dirty="0"/>
          </a:p>
          <a:p>
            <a:pPr algn="just">
              <a:buFont typeface="Wingdings" pitchFamily="2" charset="2"/>
              <a:buChar char="q"/>
            </a:pPr>
            <a:r>
              <a:rPr lang="fr-FR" sz="2000" dirty="0" smtClean="0"/>
              <a:t> Comment </a:t>
            </a:r>
            <a:r>
              <a:rPr lang="fr-FR" sz="2000" dirty="0"/>
              <a:t>travailler avec/sur les représentations des réfugiés/migrants </a:t>
            </a:r>
            <a:r>
              <a:rPr lang="fr-FR" sz="2000" dirty="0" smtClean="0"/>
              <a:t>(tenir compte des variables)</a:t>
            </a:r>
          </a:p>
          <a:p>
            <a:pPr algn="just"/>
            <a:r>
              <a:rPr lang="fr-FR" sz="2000" dirty="0" smtClean="0"/>
              <a:t>Comment </a:t>
            </a:r>
            <a:r>
              <a:rPr lang="fr-FR" sz="2000" dirty="0"/>
              <a:t>travailler nos propres représentations ?</a:t>
            </a:r>
          </a:p>
          <a:p>
            <a:endParaRPr lang="fr-FR" sz="2000" dirty="0"/>
          </a:p>
          <a:p>
            <a:pPr>
              <a:buFont typeface="Wingdings" pitchFamily="2" charset="2"/>
              <a:buChar char="q"/>
            </a:pPr>
            <a:r>
              <a:rPr lang="fr-FR" sz="2000" dirty="0" smtClean="0"/>
              <a:t> Des </a:t>
            </a:r>
            <a:r>
              <a:rPr lang="fr-FR" sz="2000" dirty="0" err="1"/>
              <a:t>Welcome</a:t>
            </a:r>
            <a:r>
              <a:rPr lang="fr-FR" sz="2000" dirty="0"/>
              <a:t> Guides pour les besoins des réfugiés</a:t>
            </a:r>
            <a:r>
              <a:rPr lang="fr-FR" sz="2000" dirty="0" smtClean="0"/>
              <a:t>? (quelle démarche?)</a:t>
            </a:r>
            <a:endParaRPr lang="fr-FR" sz="20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Du terrain à la recherche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Projet </a:t>
            </a:r>
            <a:r>
              <a:rPr lang="fr-FR" dirty="0" err="1"/>
              <a:t>Xenios</a:t>
            </a:r>
            <a:r>
              <a:rPr lang="fr-FR" dirty="0"/>
              <a:t> Zeus. Roubaud,  </a:t>
            </a:r>
            <a:r>
              <a:rPr lang="fr-FR" dirty="0" err="1"/>
              <a:t>Gouaïch</a:t>
            </a:r>
            <a:r>
              <a:rPr lang="fr-FR" dirty="0"/>
              <a:t> &amp; </a:t>
            </a:r>
            <a:r>
              <a:rPr lang="fr-FR" dirty="0" err="1"/>
              <a:t>Azaoui</a:t>
            </a:r>
            <a:r>
              <a:rPr lang="fr-FR" dirty="0"/>
              <a:t> 		Journée </a:t>
            </a:r>
            <a:r>
              <a:rPr lang="fr-FR" dirty="0" err="1"/>
              <a:t>Sfere</a:t>
            </a:r>
            <a:r>
              <a:rPr lang="fr-FR" dirty="0"/>
              <a:t>-Provence, le 27/09/2018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0671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03250" y="1200151"/>
            <a:ext cx="8098246" cy="3718320"/>
          </a:xfrm>
        </p:spPr>
        <p:txBody>
          <a:bodyPr/>
          <a:lstStyle/>
          <a:p>
            <a:r>
              <a:rPr lang="fr-FR" sz="1600" b="1" dirty="0"/>
              <a:t>Film du projet </a:t>
            </a:r>
            <a:r>
              <a:rPr lang="fr-FR" dirty="0"/>
              <a:t>(</a:t>
            </a:r>
            <a:r>
              <a:rPr lang="fr-FR" i="1" dirty="0"/>
              <a:t>Erasmus Days</a:t>
            </a:r>
            <a:r>
              <a:rPr lang="fr-FR" dirty="0"/>
              <a:t>, agence Erasmus +, Commission européenne à Marseille, Région Paca…) </a:t>
            </a:r>
            <a:r>
              <a:rPr lang="fr-FR" dirty="0">
                <a:hlinkClick r:id="rId3"/>
              </a:rPr>
              <a:t>https://amubox.univ-amu.fr/index.php/s/XtQIVumQXzrRjkX</a:t>
            </a:r>
            <a:endParaRPr lang="fr-FR" dirty="0"/>
          </a:p>
          <a:p>
            <a:endParaRPr lang="fr-FR" dirty="0"/>
          </a:p>
          <a:p>
            <a:r>
              <a:rPr lang="fr-FR" sz="1600" b="1" dirty="0" err="1"/>
              <a:t>Welcome</a:t>
            </a:r>
            <a:r>
              <a:rPr lang="fr-FR" sz="1600" b="1" dirty="0"/>
              <a:t> </a:t>
            </a:r>
            <a:r>
              <a:rPr lang="fr-FR" sz="1600" b="1" dirty="0" smtClean="0"/>
              <a:t>Guides </a:t>
            </a:r>
            <a:r>
              <a:rPr lang="fr-FR" sz="1600" b="1" dirty="0"/>
              <a:t>et livrets pédagogiques </a:t>
            </a:r>
            <a:r>
              <a:rPr lang="fr-FR" dirty="0"/>
              <a:t>(site </a:t>
            </a:r>
            <a:r>
              <a:rPr lang="fr-FR" dirty="0" err="1"/>
              <a:t>Xenios</a:t>
            </a:r>
            <a:r>
              <a:rPr lang="fr-FR" dirty="0"/>
              <a:t> Zeus) </a:t>
            </a:r>
            <a:r>
              <a:rPr lang="fr-FR" dirty="0">
                <a:hlinkClick r:id="rId4"/>
              </a:rPr>
              <a:t>http://www.xenioszeus.kmaked.eu/index.php/en/produced-material-en/welcome-guide-en/52-welcome-guide-by-the-university-of-aix-marseille-france-2</a:t>
            </a:r>
            <a:endParaRPr lang="fr-FR" dirty="0"/>
          </a:p>
          <a:p>
            <a:endParaRPr lang="fr-FR" dirty="0"/>
          </a:p>
          <a:p>
            <a:r>
              <a:rPr lang="fr-FR" sz="1600" b="1" dirty="0"/>
              <a:t>Journée d’étude </a:t>
            </a:r>
            <a:r>
              <a:rPr lang="fr-FR" dirty="0"/>
              <a:t>« Regards croisés sur les réfugiés », le 3 avril 2018 à Marseille (ÉSPÉ)</a:t>
            </a:r>
          </a:p>
          <a:p>
            <a:r>
              <a:rPr lang="fr-FR" dirty="0">
                <a:hlinkClick r:id="rId5"/>
              </a:rPr>
              <a:t>https://amupod.univ-amu.fr/search/?q=xenios+zeus</a:t>
            </a:r>
            <a:endParaRPr lang="fr-FR" dirty="0"/>
          </a:p>
          <a:p>
            <a:endParaRPr lang="fr-FR" dirty="0"/>
          </a:p>
          <a:p>
            <a:r>
              <a:rPr lang="fr-FR" sz="1600" b="1" dirty="0"/>
              <a:t>Publication</a:t>
            </a:r>
            <a:r>
              <a:rPr lang="fr-FR" sz="1600" dirty="0"/>
              <a:t> </a:t>
            </a:r>
            <a:r>
              <a:rPr lang="fr-FR" sz="1600" dirty="0" smtClean="0"/>
              <a:t>(en cours)</a:t>
            </a:r>
            <a:endParaRPr lang="fr-FR" sz="1600" dirty="0"/>
          </a:p>
          <a:p>
            <a:endParaRPr lang="fr-FR" dirty="0"/>
          </a:p>
          <a:p>
            <a:pPr algn="ctr"/>
            <a:r>
              <a:rPr lang="fr-FR" sz="1800" dirty="0"/>
              <a:t>Poursuivre le projet dans une perspective interdisciplinaire (linguistique, didactique, sociologie, psychologie, géographie, histoire…)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Diffusion &amp; perspectives du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Projet </a:t>
            </a:r>
            <a:r>
              <a:rPr lang="fr-FR" dirty="0" err="1"/>
              <a:t>Xenios</a:t>
            </a:r>
            <a:r>
              <a:rPr lang="fr-FR" dirty="0"/>
              <a:t> Zeus. Roubaud,  </a:t>
            </a:r>
            <a:r>
              <a:rPr lang="fr-FR" dirty="0" err="1"/>
              <a:t>Gouaïch</a:t>
            </a:r>
            <a:r>
              <a:rPr lang="fr-FR" dirty="0"/>
              <a:t> &amp; </a:t>
            </a:r>
            <a:r>
              <a:rPr lang="fr-FR" dirty="0" err="1"/>
              <a:t>Azaoui</a:t>
            </a:r>
            <a:r>
              <a:rPr lang="fr-FR" dirty="0"/>
              <a:t> 		Journée </a:t>
            </a:r>
            <a:r>
              <a:rPr lang="fr-FR" dirty="0" err="1"/>
              <a:t>Sfere</a:t>
            </a:r>
            <a:r>
              <a:rPr lang="fr-FR" dirty="0"/>
              <a:t>-Provence, le 27/09/2018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lèche : droite 1">
            <a:extLst>
              <a:ext uri="{FF2B5EF4-FFF2-40B4-BE49-F238E27FC236}">
                <a16:creationId xmlns:a16="http://schemas.microsoft.com/office/drawing/2014/main" xmlns="" id="{91C05F34-BEFC-4139-B0D6-0DF2E64B4B13}"/>
              </a:ext>
            </a:extLst>
          </p:cNvPr>
          <p:cNvSpPr/>
          <p:nvPr/>
        </p:nvSpPr>
        <p:spPr>
          <a:xfrm>
            <a:off x="599699" y="4257070"/>
            <a:ext cx="607101" cy="2849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883091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16-9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modele_16-9_ppt_amu_2017</Template>
  <TotalTime>491</TotalTime>
  <Words>266</Words>
  <Application>Microsoft Office PowerPoint</Application>
  <PresentationFormat>Affichage à l'écran (16:9)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Modele_16-9_PPT_AMU_2017</vt:lpstr>
      <vt:lpstr>Projet Xenios Zeus :  Enseigner le français et accueillir les réfugiés  en France </vt:lpstr>
      <vt:lpstr>Contexte du projet</vt:lpstr>
      <vt:lpstr>Mise à l’épreuve des WG</vt:lpstr>
      <vt:lpstr>Du terrain à la recherche  </vt:lpstr>
      <vt:lpstr>Diffusion &amp; perspectives du projet</vt:lpstr>
    </vt:vector>
  </TitlesOfParts>
  <Company>Aix-Marseille Université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Xenios Zeus :  l'apprentissage du français aux réfugiés</dc:title>
  <dc:creator>ROUBAUD Marie noelle</dc:creator>
  <cp:lastModifiedBy>Marie-Noëlle</cp:lastModifiedBy>
  <cp:revision>41</cp:revision>
  <cp:lastPrinted>2018-09-12T14:39:11Z</cp:lastPrinted>
  <dcterms:created xsi:type="dcterms:W3CDTF">2018-09-12T13:37:09Z</dcterms:created>
  <dcterms:modified xsi:type="dcterms:W3CDTF">2018-10-05T08:01:50Z</dcterms:modified>
</cp:coreProperties>
</file>