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259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E44"/>
    <a:srgbClr val="C43771"/>
    <a:srgbClr val="DB8C31"/>
    <a:srgbClr val="0497AA"/>
    <a:srgbClr val="71B34D"/>
    <a:srgbClr val="E88D23"/>
    <a:srgbClr val="195D8A"/>
    <a:srgbClr val="38A250"/>
    <a:srgbClr val="009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1128" y="7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3426C0D-44AE-974F-8861-34C17AD25848}" type="datetime1">
              <a:rPr lang="fr-FR"/>
              <a:pPr>
                <a:defRPr/>
              </a:pPr>
              <a:t>04/10/2018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6F84C0FE-D37E-214C-92A2-A25F18B2EC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80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A605DE1-164E-8741-87A1-5E1EDB3BCECF}" type="datetime1">
              <a:rPr lang="fr-FR"/>
              <a:pPr>
                <a:defRPr/>
              </a:pPr>
              <a:t>04/10/2018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782D6841-3136-674E-B1E2-022F8269ED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199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2D6841-3136-674E-B1E2-022F8269EDC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5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288" y="1008063"/>
            <a:ext cx="42894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17500" y="82550"/>
            <a:ext cx="15319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49791"/>
            <a:ext cx="7772400" cy="2912146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261937"/>
            <a:ext cx="6400800" cy="7537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cxnSp>
        <p:nvCxnSpPr>
          <p:cNvPr id="13" name="Connecteur droit 12"/>
          <p:cNvCxnSpPr>
            <a:stCxn id="2" idx="1"/>
          </p:cNvCxnSpPr>
          <p:nvPr userDrawn="1"/>
        </p:nvCxnSpPr>
        <p:spPr>
          <a:xfrm flipH="1" flipV="1">
            <a:off x="1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8458200" y="3800475"/>
            <a:ext cx="685799" cy="5389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7612061" y="0"/>
            <a:ext cx="1531938" cy="642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9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8019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688019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85006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D241-2EF3-2448-8305-7DDC6310DF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3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FF6B-AE4E-AB4B-9894-DA3A29CB25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96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F4D6-7F2B-FE4B-9B8A-79743AC18E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60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82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6647414" y="782638"/>
            <a:ext cx="1827843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3332-21D9-6C4F-AB50-7D40A53C18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V="1">
            <a:off x="8391525" y="449537"/>
            <a:ext cx="0" cy="45561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5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 txBox="1">
            <a:spLocks noGrp="1"/>
          </p:cNvSpPr>
          <p:nvPr/>
        </p:nvSpPr>
        <p:spPr bwMode="auto">
          <a:xfrm>
            <a:off x="3335338" y="1158875"/>
            <a:ext cx="4119562" cy="48101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TITRE DE LA PRÉSENTATION</a:t>
            </a:r>
          </a:p>
          <a:p>
            <a:pPr eaLnBrk="1" hangingPunct="1">
              <a:defRPr/>
            </a:pPr>
            <a:r>
              <a:rPr lang="fr-FR" sz="1000" b="1">
                <a:solidFill>
                  <a:srgbClr val="FFFFFF"/>
                </a:solidFill>
                <a:latin typeface="Verdana" charset="0"/>
                <a:cs typeface="Arial" charset="0"/>
              </a:rPr>
              <a:t>&gt; TITRE DE LA PARTIE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 flipH="1">
            <a:off x="0" y="3800475"/>
            <a:ext cx="9144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13" descr="LOGO_AMU_RV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1346200"/>
            <a:ext cx="31178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00" y="82550"/>
            <a:ext cx="1582738" cy="560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1161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144588"/>
            <a:ext cx="7772400" cy="180662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1738313" y="169863"/>
            <a:ext cx="5667375" cy="401637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9160-95F5-3A43-8F66-4DB16E9435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49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2CC0-D350-5C4F-A4A1-9687023568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5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F73E-D302-7A49-9D49-5CFFB39DEA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67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7555-CBA5-0047-88BE-4AF3BB82EC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52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41969" cy="4525963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41969" cy="4525963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08B6-E9BE-D942-B2DA-2F979D2817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26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B542-72F1-AF43-9406-37DC793229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2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FC03-F3A1-944C-90A9-4E4D12AE8E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22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C39F-01C2-E142-A242-98DFD306E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727869"/>
            <a:ext cx="685801" cy="353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40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9"/>
          <p:cNvGrpSpPr>
            <a:grpSpLocks/>
          </p:cNvGrpSpPr>
          <p:nvPr/>
        </p:nvGrpSpPr>
        <p:grpSpPr bwMode="auto">
          <a:xfrm rot="5400000">
            <a:off x="-2121875" y="3028528"/>
            <a:ext cx="5915300" cy="1343086"/>
            <a:chOff x="3353" y="7829"/>
            <a:chExt cx="5198" cy="1180"/>
          </a:xfrm>
          <a:solidFill>
            <a:srgbClr val="E7E8E8"/>
          </a:solidFill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321934" y="1600200"/>
            <a:ext cx="736486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1941513" y="171450"/>
            <a:ext cx="6053137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8262938" y="244475"/>
            <a:ext cx="250825" cy="252413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30" name="Image 3" descr="LOGO_AMU_RVB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463"/>
            <a:ext cx="13255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164513" y="300038"/>
            <a:ext cx="454025" cy="1412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B5D263F-7ACE-9740-9441-ACD31CB0F00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8391525" y="0"/>
            <a:ext cx="0" cy="260351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842963"/>
            <a:ext cx="82296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2" y="950406"/>
            <a:ext cx="58543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51" r:id="rId1"/>
    <p:sldLayoutId id="2147491352" r:id="rId2"/>
    <p:sldLayoutId id="2147491340" r:id="rId3"/>
    <p:sldLayoutId id="2147491353" r:id="rId4"/>
    <p:sldLayoutId id="2147491341" r:id="rId5"/>
    <p:sldLayoutId id="2147491342" r:id="rId6"/>
    <p:sldLayoutId id="2147491343" r:id="rId7"/>
    <p:sldLayoutId id="2147491344" r:id="rId8"/>
    <p:sldLayoutId id="2147491345" r:id="rId9"/>
    <p:sldLayoutId id="2147491346" r:id="rId10"/>
    <p:sldLayoutId id="2147491347" r:id="rId11"/>
    <p:sldLayoutId id="2147491348" r:id="rId12"/>
    <p:sldLayoutId id="2147491349" r:id="rId13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400" b="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Wingdings" charset="2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Lucida Grande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90000"/>
        <a:buFont typeface="Lucida Grande"/>
        <a:buChar char="-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Recherche </a:t>
            </a:r>
            <a:r>
              <a:rPr lang="fr-FR" sz="3600" dirty="0" err="1"/>
              <a:t>ParEx</a:t>
            </a:r>
            <a:r>
              <a:rPr lang="fr-FR" sz="3600" dirty="0"/>
              <a:t> 2017-2018</a:t>
            </a:r>
            <a:br>
              <a:rPr lang="fr-FR" sz="3600" dirty="0"/>
            </a:br>
            <a:r>
              <a:rPr lang="fr-FR" sz="3600" dirty="0"/>
              <a:t>Le passage de la Troisième à la Seconde et ses enjeux pour les élèves de REP+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164513" y="300038"/>
            <a:ext cx="454025" cy="141287"/>
          </a:xfrm>
        </p:spPr>
        <p:txBody>
          <a:bodyPr/>
          <a:lstStyle/>
          <a:p>
            <a:pPr>
              <a:defRPr/>
            </a:pPr>
            <a:fld id="{FFD1EE9B-3B4B-FA4C-A80D-5BB5E5798D7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0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Une équipe de recherche </a:t>
            </a:r>
            <a:r>
              <a:rPr lang="fr-FR" b="1" dirty="0" err="1"/>
              <a:t>interlaboratoires</a:t>
            </a:r>
            <a:r>
              <a:rPr lang="fr-FR" b="1" dirty="0"/>
              <a:t> et interdisciplinaire au sein de SFERE :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Ariane Richard-Bossez (sociologie, LAMES) (coordinatrice de l’équipe)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Renaud </a:t>
            </a:r>
            <a:r>
              <a:rPr lang="fr-FR" dirty="0" err="1"/>
              <a:t>Cornand</a:t>
            </a:r>
            <a:r>
              <a:rPr lang="fr-FR" dirty="0"/>
              <a:t> (sociologie, LAMES)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Sofia Laiz Moreira (sociologie, LAMES)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Alice Pavie (sociologie, LAMES)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Françoise Lorcerie (sciences politiques, IREMAM)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Caroline Hache (sciences de l’éducation, ADEF)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Nathalie </a:t>
            </a:r>
            <a:r>
              <a:rPr lang="fr-FR" dirty="0" err="1"/>
              <a:t>Richit</a:t>
            </a:r>
            <a:r>
              <a:rPr lang="fr-FR" dirty="0"/>
              <a:t> (sciences de l’éducation, ADEF)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Noémie </a:t>
            </a:r>
            <a:r>
              <a:rPr lang="fr-FR" dirty="0" err="1"/>
              <a:t>Olympio</a:t>
            </a:r>
            <a:r>
              <a:rPr lang="fr-FR" dirty="0"/>
              <a:t> (sciences de l’éducation, ADEF)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Emily Lopez (sciences de l’éducation, ADEF)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Gwenaëlle Audren (géographie, TELEMME)</a:t>
            </a:r>
          </a:p>
          <a:p>
            <a:pPr marL="1200150" lvl="1" indent="-285750">
              <a:buFont typeface="Courier New" panose="02070309020205020404" pitchFamily="49" charset="0"/>
              <a:buChar char="o"/>
            </a:pPr>
            <a:r>
              <a:rPr lang="fr-FR" dirty="0"/>
              <a:t>Virginie Baby-</a:t>
            </a:r>
            <a:r>
              <a:rPr lang="fr-FR" dirty="0" err="1"/>
              <a:t>Collin</a:t>
            </a:r>
            <a:r>
              <a:rPr lang="fr-FR" dirty="0"/>
              <a:t> (géographie, TELEMME)</a:t>
            </a:r>
          </a:p>
          <a:p>
            <a:r>
              <a:rPr lang="fr-FR" dirty="0"/>
              <a:t> 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la recherche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pic>
        <p:nvPicPr>
          <p:cNvPr id="30" name="images1">
            <a:extLst>
              <a:ext uri="{FF2B5EF4-FFF2-40B4-BE49-F238E27FC236}">
                <a16:creationId xmlns:a16="http://schemas.microsoft.com/office/drawing/2014/main" id="{412BA816-3EEC-445F-8DFB-1A27D5564DE4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475118" y="5506717"/>
            <a:ext cx="1036320" cy="38925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31" name="images3">
            <a:extLst>
              <a:ext uri="{FF2B5EF4-FFF2-40B4-BE49-F238E27FC236}">
                <a16:creationId xmlns:a16="http://schemas.microsoft.com/office/drawing/2014/main" id="{4224DE6C-DC22-4B6F-B334-FA2F6A0716EB}"/>
              </a:ext>
            </a:extLst>
          </p:cNvPr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81169" y="5527806"/>
            <a:ext cx="920750" cy="34036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32" name="images4">
            <a:extLst>
              <a:ext uri="{FF2B5EF4-FFF2-40B4-BE49-F238E27FC236}">
                <a16:creationId xmlns:a16="http://schemas.microsoft.com/office/drawing/2014/main" id="{3383F45E-AAE0-40DF-BBF5-890E28456E28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384465" y="5126036"/>
            <a:ext cx="506095" cy="81026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33" name="images5">
            <a:extLst>
              <a:ext uri="{FF2B5EF4-FFF2-40B4-BE49-F238E27FC236}">
                <a16:creationId xmlns:a16="http://schemas.microsoft.com/office/drawing/2014/main" id="{0D2B2749-AD76-4A52-BAF5-36092A5454E4}"/>
              </a:ext>
            </a:extLst>
          </p:cNvPr>
          <p:cNvPicPr/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543888" y="5323837"/>
            <a:ext cx="535940" cy="57213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34" name="images6">
            <a:extLst>
              <a:ext uri="{FF2B5EF4-FFF2-40B4-BE49-F238E27FC236}">
                <a16:creationId xmlns:a16="http://schemas.microsoft.com/office/drawing/2014/main" id="{B14A2433-7FB0-464A-93B4-ADC7F2DBB46D}"/>
              </a:ext>
            </a:extLst>
          </p:cNvPr>
          <p:cNvPicPr/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6964450" y="5489135"/>
            <a:ext cx="1235075" cy="37528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95318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553EA99-5BB3-4AB5-9711-48CCD9992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Mise en place depuis la rentrée 2016 d’un nouveau dispositif destiné aux collégiens de REP+ : les Parcours d’Excellence</a:t>
            </a:r>
          </a:p>
          <a:p>
            <a:endParaRPr lang="fr-FR" b="1" dirty="0"/>
          </a:p>
          <a:p>
            <a:pPr lvl="1"/>
            <a:r>
              <a:rPr lang="fr-FR" dirty="0"/>
              <a:t>Dispositif d’ouverture socio-scolaire visant à accompagner les collégiens « volontaires » issus de collèges REP+ vers une poursuite d'études ou une insertion professionnelle dite réussie. 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Centré sur l’organisation d’un continuum d’accompagnement des élèves de la troisième à la terminale </a:t>
            </a:r>
          </a:p>
          <a:p>
            <a:pPr lvl="1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Un partenariat avec la Direction de l’Enseignement Supérieur et de la Recherche (DESR) du Rectorat</a:t>
            </a:r>
            <a:r>
              <a:rPr lang="fr-FR" dirty="0"/>
              <a:t> qui a pris différentes formes :</a:t>
            </a:r>
          </a:p>
          <a:p>
            <a:endParaRPr lang="fr-FR" dirty="0"/>
          </a:p>
          <a:p>
            <a:pPr lvl="1"/>
            <a:r>
              <a:rPr lang="fr-FR" dirty="0"/>
              <a:t>Mise en place d’un séminaire mensuel de réflexion autour des </a:t>
            </a:r>
            <a:r>
              <a:rPr lang="fr-FR" dirty="0" err="1"/>
              <a:t>ParEx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Observations participantes lors des réunions entre établissements et DESR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Réalisation d’une enquête empirique</a:t>
            </a:r>
          </a:p>
          <a:p>
            <a:pPr marL="1200150" lvl="1" indent="-285750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 indent="0">
              <a:buNone/>
            </a:pPr>
            <a:endParaRPr lang="fr-FR" dirty="0"/>
          </a:p>
          <a:p>
            <a:pPr marL="1200150" lvl="1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5BE12EC-B37B-483C-B1B3-A5A586E0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de la recherche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F5C6AC-31B0-4809-8C1D-F510984F8C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D2CC5F-5949-42C8-878C-1EC2FF17FE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D328673-5A97-4D6F-8E04-B1FC1A08D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916" y="16122315"/>
            <a:ext cx="810631" cy="11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6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C0E0682-584A-4487-AF50-28D30BF11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 zoom sur le passage troisième-seconde pour les élèves de REP+ qui est apparu être un questionnement central dans la mise en place des </a:t>
            </a:r>
            <a:r>
              <a:rPr lang="fr-FR" dirty="0" err="1"/>
              <a:t>ParEx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enquête dans 12 établissements (7 collèges, 5 lycées)  des Bouches-du-Rhône situés dans et hors Marseille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41 entretiens semi-directifs passés auprès de différents personnels de chaque établissement : chefs d’établissements, CPE, professeurs principaux, référents </a:t>
            </a:r>
            <a:r>
              <a:rPr lang="fr-FR" dirty="0" err="1"/>
              <a:t>Parex</a:t>
            </a:r>
            <a:r>
              <a:rPr lang="fr-FR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5719E05-07DD-4775-B406-AC2941B6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 de l’enquête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133A97-4F8E-4825-B178-0AD76578F8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8102C7-262C-4DB1-A209-4CB45134AB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44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0E2EFCD-BE0C-4C3F-BF1B-892412DEC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passage de la Troisième à la Seconde comme moment clé dans la différenciation des parcours scolaires des élèves.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liaison Troisième/Seconde davantage intégrée dans les pratiques des collèges que dans celles des lycées et quasi-exclusivement sous l’angle des choix d’orientation.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Une transition collège/lycée complexe et semée d’écueils pour les élèves et leurs familles.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dispositif </a:t>
            </a:r>
            <a:r>
              <a:rPr lang="fr-FR" dirty="0" err="1"/>
              <a:t>ParEx</a:t>
            </a:r>
            <a:r>
              <a:rPr lang="fr-FR" dirty="0"/>
              <a:t> comme dynamiseur de la liaison collège/lycée, du côté des équipes, des élèves ou sur l’image des établissements.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Mais une grande variation d’un établissement à l’autre et un dispositif qui ne s’adresse qu’à peu d’élèves.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211851-3056-4C08-9A6B-9F249777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 exploratoires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13FBBA-1F14-48A6-8152-1FA45913E5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139E0B-B4F9-4D4F-8193-8238D99DAB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144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B157812-9800-4B98-ADE4-85327D018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Une nouvelle enquête empirique centrée sur l’expérience que font les élèves et leurs familles des dispositifs d’ouverture socio-scolaire comme les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ParEx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ou les Cordées de la réussite.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échanges avec d’autres recherches au sein de SFERE (projet DAFIP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Co-éduccation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école/parents) ou avec un laboratoire d’AMU qui n’appartient pas (encore) à SFERE (le CHERPA) sur des thématiques partagées autour de ces dispositifs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55E821D-B739-4876-A1F5-BE596FCAE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Prolongements pour 2018-2019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8FC09D-7947-4129-8231-661F3D2BED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E76590-BC0B-4BF1-BC2B-8EAD281533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6734566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4-3_PPT_AMU_2017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modele_4-3_ppt_amu_2017</Template>
  <TotalTime>84</TotalTime>
  <Words>390</Words>
  <Application>Microsoft Office PowerPoint</Application>
  <PresentationFormat>Affichage à l'écran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Lucida Grande</vt:lpstr>
      <vt:lpstr>Verdana</vt:lpstr>
      <vt:lpstr>Wingdings</vt:lpstr>
      <vt:lpstr>Modele_4-3_PPT_AMU_2017</vt:lpstr>
      <vt:lpstr> Recherche ParEx 2017-2018 Le passage de la Troisième à la Seconde et ses enjeux pour les élèves de REP+</vt:lpstr>
      <vt:lpstr>Organisation de la recherche</vt:lpstr>
      <vt:lpstr>Contexte de la recherche</vt:lpstr>
      <vt:lpstr>Méthodologie de l’enquête</vt:lpstr>
      <vt:lpstr>Résultats exploratoires</vt:lpstr>
      <vt:lpstr>Prolongements pour 2018-2019</vt:lpstr>
    </vt:vector>
  </TitlesOfParts>
  <Company>Université de la Méditerranée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creator>Ariane</dc:creator>
  <cp:lastModifiedBy>SCHER Anne</cp:lastModifiedBy>
  <cp:revision>15</cp:revision>
  <cp:lastPrinted>2017-03-27T13:23:53Z</cp:lastPrinted>
  <dcterms:created xsi:type="dcterms:W3CDTF">2017-11-20T22:07:51Z</dcterms:created>
  <dcterms:modified xsi:type="dcterms:W3CDTF">2018-10-04T09:48:50Z</dcterms:modified>
</cp:coreProperties>
</file>