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9926638" cy="14355763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erm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3C2"/>
    <a:srgbClr val="FFE7E6"/>
    <a:srgbClr val="FFF6E8"/>
    <a:srgbClr val="EBFFE9"/>
    <a:srgbClr val="FB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4" autoAdjust="0"/>
    <p:restoredTop sz="93032" autoAdjust="0"/>
  </p:normalViewPr>
  <p:slideViewPr>
    <p:cSldViewPr>
      <p:cViewPr varScale="1">
        <p:scale>
          <a:sx n="11" d="100"/>
          <a:sy n="11" d="100"/>
        </p:scale>
        <p:origin x="2382" y="174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8A8CB-A2CC-6440-9114-61F9FAA3981F}" type="datetimeFigureOut">
              <a:rPr lang="fr-FR" smtClean="0"/>
              <a:t>24/09/2018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1793875"/>
            <a:ext cx="3427412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6908800"/>
            <a:ext cx="7942262" cy="5653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13636625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FA1A-4E6E-9B4B-8464-B60DEBDB003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05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20FA1A-4E6E-9B4B-8464-B60DEBDB003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31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9775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425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54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2777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936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062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7388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6291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147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318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060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6905-D6CD-401A-A068-ECA0F532A006}" type="datetimeFigureOut">
              <a:rPr lang="fr-BE" smtClean="0"/>
              <a:t>24/09/2018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14C2-0EA5-48CD-BD8E-8737C8AC950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5071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11179547" y="28965102"/>
            <a:ext cx="14689632" cy="813690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venir Book"/>
                <a:cs typeface="Avenir Book"/>
              </a:rPr>
              <a:t>CONCLUSION </a:t>
            </a:r>
            <a:endParaRPr lang="fr-FR" sz="44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pPr algn="ctr"/>
            <a:endParaRPr lang="fr-FR" sz="44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pPr algn="ctr"/>
            <a:r>
              <a:rPr lang="fr-FR" sz="4400" dirty="0">
                <a:solidFill>
                  <a:schemeClr val="tx1"/>
                </a:solidFill>
                <a:latin typeface="Avenir Book"/>
                <a:cs typeface="Avenir Book"/>
              </a:rPr>
              <a:t>La diversité est une ressource et, en tant que telle, acceptée et appréciée, également parce que la diversité et la multiplicité des compétences permettent d’enrichir la communauté grâce à des échanges mutuels: chacun peut agir contribuer à la communauté d'apprentissage. </a:t>
            </a:r>
          </a:p>
          <a:p>
            <a:endParaRPr lang="fr-FR" sz="3600" b="1" dirty="0">
              <a:solidFill>
                <a:schemeClr val="tx1"/>
              </a:solidFill>
            </a:endParaRPr>
          </a:p>
        </p:txBody>
      </p:sp>
      <p:pic>
        <p:nvPicPr>
          <p:cNvPr id="18" name="Image 17" descr="Capture d’écran 2018-09-20 à 12.12.3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t="4325" r="-2696" b="-11760"/>
          <a:stretch/>
        </p:blipFill>
        <p:spPr>
          <a:xfrm rot="16200000">
            <a:off x="3460933" y="16305454"/>
            <a:ext cx="11114814" cy="1742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59067" y="3258246"/>
            <a:ext cx="17265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Maria-Antonietta Impedovo</a:t>
            </a:r>
            <a:r>
              <a:rPr lang="fr-FR" sz="2800" baseline="30000" dirty="0"/>
              <a:t>(1)</a:t>
            </a:r>
            <a:r>
              <a:rPr lang="fr-FR" sz="2800" dirty="0"/>
              <a:t>, Patrice Laisney</a:t>
            </a:r>
            <a:r>
              <a:rPr lang="fr-FR" sz="2800" baseline="30000" dirty="0"/>
              <a:t> (1)</a:t>
            </a:r>
            <a:r>
              <a:rPr lang="fr-FR" sz="2800" dirty="0"/>
              <a:t>, Eric Tortochot</a:t>
            </a:r>
            <a:r>
              <a:rPr lang="fr-FR" sz="2800" baseline="30000" dirty="0"/>
              <a:t> (1)</a:t>
            </a:r>
            <a:r>
              <a:rPr lang="fr-FR" sz="2800" dirty="0"/>
              <a:t>, Laure </a:t>
            </a:r>
            <a:r>
              <a:rPr lang="fr-FR" sz="2800" dirty="0" smtClean="0"/>
              <a:t>Sabine </a:t>
            </a:r>
            <a:r>
              <a:rPr lang="fr-FR" sz="2800" dirty="0" err="1" smtClean="0"/>
              <a:t>Bampi</a:t>
            </a:r>
            <a:r>
              <a:rPr lang="fr-FR" sz="2800" baseline="30000" dirty="0" smtClean="0"/>
              <a:t> </a:t>
            </a:r>
            <a:r>
              <a:rPr lang="fr-FR" sz="2800" baseline="30000" dirty="0"/>
              <a:t>(1)</a:t>
            </a:r>
            <a:r>
              <a:rPr lang="fr-FR" sz="2800" dirty="0"/>
              <a:t>, Pascale Brandt-Pomares</a:t>
            </a:r>
            <a:r>
              <a:rPr lang="fr-FR" sz="2800" baseline="30000" dirty="0"/>
              <a:t> (1)</a:t>
            </a:r>
            <a:r>
              <a:rPr lang="fr-FR" sz="2800" dirty="0"/>
              <a:t>, </a:t>
            </a:r>
          </a:p>
          <a:p>
            <a:pPr algn="ctr"/>
            <a:r>
              <a:rPr lang="fr-FR" sz="2400" baseline="30000" dirty="0"/>
              <a:t>(1)</a:t>
            </a:r>
            <a:r>
              <a:rPr lang="fr-FR" sz="2400" dirty="0"/>
              <a:t>ADEF EA4671, Aix-Marseille Université, France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54411" y="5778526"/>
            <a:ext cx="28299144" cy="4418052"/>
          </a:xfrm>
          <a:prstGeom prst="roundRect">
            <a:avLst>
              <a:gd name="adj" fmla="val 5914"/>
            </a:avLst>
          </a:prstGeom>
          <a:noFill/>
          <a:ln w="76200" cmpd="sng">
            <a:solidFill>
              <a:schemeClr val="accent1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4500" b="1" dirty="0" smtClean="0">
                <a:solidFill>
                  <a:srgbClr val="376092"/>
                </a:solidFill>
                <a:latin typeface="Avenir Book"/>
                <a:cs typeface="Avenir Book"/>
              </a:rPr>
              <a:t>PROBLÉMATIQUE</a:t>
            </a:r>
          </a:p>
          <a:p>
            <a:pPr marL="571500" indent="-571500" algn="just">
              <a:buFont typeface="Wingdings" charset="0"/>
              <a:buChar char="è"/>
            </a:pP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 Comment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créer une communauté d'apprentissage composé d’enseignants, 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de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chercheurs et 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d’étudiants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dans un contexte d'éducation prioritaire visant à introduire une pédagogie coopérative et collaborative ? </a:t>
            </a:r>
          </a:p>
          <a:p>
            <a:pPr marL="571500" indent="-571500" algn="just">
              <a:buFont typeface="Wingdings" charset="0"/>
              <a:buChar char="è"/>
            </a:pP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 Comment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la communauté s'approprie-t-elle et met-elle en œuvre des pratiques coopératives et collaboratives pour déclencher des changements ? </a:t>
            </a:r>
          </a:p>
          <a:p>
            <a:pPr marL="571500" indent="-571500" algn="just">
              <a:buFont typeface="Wingdings" charset="0"/>
              <a:buChar char="è"/>
            </a:pP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  Quelle 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dynamique de changement est décelable grâce à la médiation de la communauté apprenante </a:t>
            </a:r>
            <a:r>
              <a:rPr lang="fr-FR" sz="4000" dirty="0" smtClean="0">
                <a:solidFill>
                  <a:schemeClr val="accent1">
                    <a:lumMod val="75000"/>
                  </a:schemeClr>
                </a:solidFill>
                <a:latin typeface="Avenir Book"/>
                <a:cs typeface="Avenir Book"/>
              </a:rPr>
              <a:t>?</a:t>
            </a:r>
            <a:endParaRPr lang="fr-FR" sz="2800" dirty="0"/>
          </a:p>
          <a:p>
            <a:pPr algn="just"/>
            <a:endParaRPr lang="fr-FR" sz="2800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773140" y="32061447"/>
            <a:ext cx="7886128" cy="979308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 smtClean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b="1" dirty="0" smtClean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fr-FR" sz="3200" b="1" dirty="0" smtClean="0">
                <a:solidFill>
                  <a:schemeClr val="tx1"/>
                </a:solidFill>
                <a:latin typeface="Avenir Book"/>
                <a:cs typeface="Avenir Book"/>
              </a:rPr>
              <a:t>PERSPECTIVES </a:t>
            </a:r>
            <a:r>
              <a:rPr lang="fr-FR" sz="3200" b="1" dirty="0">
                <a:solidFill>
                  <a:schemeClr val="tx1"/>
                </a:solidFill>
                <a:latin typeface="Avenir Book"/>
                <a:cs typeface="Avenir Book"/>
              </a:rPr>
              <a:t>DE </a:t>
            </a:r>
            <a:r>
              <a:rPr lang="fr-FR" sz="3200" b="1" dirty="0" smtClean="0">
                <a:solidFill>
                  <a:schemeClr val="tx1"/>
                </a:solidFill>
                <a:latin typeface="Avenir Book"/>
                <a:cs typeface="Avenir Book"/>
              </a:rPr>
              <a:t>RECHERCHE</a:t>
            </a:r>
          </a:p>
          <a:p>
            <a:endParaRPr lang="fr-FR" sz="3200" b="1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fr-FR" sz="3200" dirty="0" smtClean="0">
                <a:solidFill>
                  <a:schemeClr val="tx1"/>
                </a:solidFill>
                <a:latin typeface="Avenir Book"/>
                <a:cs typeface="Avenir Book"/>
              </a:rPr>
              <a:t>Le </a:t>
            </a:r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corpus de données est fourni par la collecte de vidéos, de traces d’activité et d’observations.</a:t>
            </a:r>
          </a:p>
          <a:p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Le public concerné est constitué de </a:t>
            </a:r>
            <a:r>
              <a:rPr lang="fr-FR" sz="3200" b="1" dirty="0">
                <a:solidFill>
                  <a:schemeClr val="tx1"/>
                </a:solidFill>
                <a:latin typeface="Avenir Book"/>
                <a:cs typeface="Avenir Book"/>
              </a:rPr>
              <a:t>23 enseignants d’un collège en REP+ de </a:t>
            </a:r>
            <a:r>
              <a:rPr lang="fr-FR" sz="3200" b="1" dirty="0" smtClean="0">
                <a:solidFill>
                  <a:schemeClr val="tx1"/>
                </a:solidFill>
                <a:latin typeface="Avenir Book"/>
                <a:cs typeface="Avenir Book"/>
              </a:rPr>
              <a:t>Marseille</a:t>
            </a:r>
            <a:r>
              <a:rPr lang="fr-FR" sz="3200" dirty="0" smtClean="0">
                <a:solidFill>
                  <a:schemeClr val="tx1"/>
                </a:solidFill>
                <a:latin typeface="Avenir Book"/>
                <a:cs typeface="Avenir Book"/>
              </a:rPr>
              <a:t>, 4 </a:t>
            </a:r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enseignant-chercheures de l’ESPE et divers classe du collège.  </a:t>
            </a:r>
          </a:p>
          <a:p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Le corpus des donnés comprend des groupes de discussion des </a:t>
            </a:r>
            <a:r>
              <a:rPr lang="fr-FR" sz="3200" dirty="0" smtClean="0">
                <a:solidFill>
                  <a:schemeClr val="tx1"/>
                </a:solidFill>
                <a:latin typeface="Avenir Book"/>
                <a:cs typeface="Avenir Book"/>
              </a:rPr>
              <a:t>enseignants, des </a:t>
            </a:r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vidéos (enregistrement en classe</a:t>
            </a:r>
            <a:r>
              <a:rPr lang="fr-FR" sz="3200" dirty="0" smtClean="0">
                <a:solidFill>
                  <a:schemeClr val="tx1"/>
                </a:solidFill>
                <a:latin typeface="Avenir Book"/>
                <a:cs typeface="Avenir Book"/>
              </a:rPr>
              <a:t>), des </a:t>
            </a:r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prises de notes en </a:t>
            </a:r>
            <a:r>
              <a:rPr lang="fr-FR" sz="3200" dirty="0" smtClean="0">
                <a:solidFill>
                  <a:schemeClr val="tx1"/>
                </a:solidFill>
                <a:latin typeface="Avenir Book"/>
                <a:cs typeface="Avenir Book"/>
              </a:rPr>
              <a:t>classe, des </a:t>
            </a:r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analyses des performances et des enquêtes.  Ce corpus est analysé de manière qualitative et quantitative.  </a:t>
            </a: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endParaRPr lang="fr-FR" sz="3200" dirty="0">
              <a:solidFill>
                <a:schemeClr val="tx1"/>
              </a:solidFill>
              <a:latin typeface="Avenir Book"/>
              <a:cs typeface="Avenir Book"/>
            </a:endParaRPr>
          </a:p>
          <a:p>
            <a:r>
              <a:rPr lang="fr-FR" sz="3200" dirty="0">
                <a:solidFill>
                  <a:schemeClr val="tx1"/>
                </a:solidFill>
                <a:latin typeface="Avenir Book"/>
                <a:cs typeface="Avenir Book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429" r="1630" b="966"/>
          <a:stretch/>
        </p:blipFill>
        <p:spPr>
          <a:xfrm>
            <a:off x="1242443" y="13195350"/>
            <a:ext cx="12988800" cy="5986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63" y="3258246"/>
            <a:ext cx="5499662" cy="15841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2363" y="809974"/>
            <a:ext cx="28670623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r-FR" sz="6000" b="1" dirty="0">
                <a:ln w="50800"/>
                <a:solidFill>
                  <a:srgbClr val="40404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Pédagogie coopérative et collaborative en réseau d’éducation prioritaire : </a:t>
            </a:r>
            <a:endParaRPr lang="fr-FR" sz="6000" b="1" dirty="0" smtClean="0">
              <a:ln w="50800"/>
              <a:solidFill>
                <a:srgbClr val="40404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/>
              <a:cs typeface="Avenir Book"/>
            </a:endParaRPr>
          </a:p>
          <a:p>
            <a:pPr algn="ctr"/>
            <a:r>
              <a:rPr lang="fr-FR" sz="6000" b="1" dirty="0" smtClean="0">
                <a:ln w="50800"/>
                <a:solidFill>
                  <a:srgbClr val="40404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constitution </a:t>
            </a:r>
            <a:r>
              <a:rPr lang="fr-FR" sz="6000" b="1" dirty="0">
                <a:ln w="50800"/>
                <a:solidFill>
                  <a:srgbClr val="40404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d’une communauté apprenante d'enseignants, chercheurs et étudiants </a:t>
            </a:r>
          </a:p>
          <a:p>
            <a:pPr algn="ctr"/>
            <a:endParaRPr lang="fr-FR" sz="6000" b="1" dirty="0">
              <a:ln w="50800"/>
              <a:solidFill>
                <a:srgbClr val="40404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716051" y="11778997"/>
            <a:ext cx="13393488" cy="717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LE CONTEXTE </a:t>
            </a:r>
          </a:p>
          <a:p>
            <a:pPr algn="just"/>
            <a:r>
              <a:rPr lang="fr-FR" sz="3200" dirty="0" smtClean="0">
                <a:latin typeface="Avenir Book"/>
                <a:cs typeface="Avenir Book"/>
              </a:rPr>
              <a:t>L’apprentissage </a:t>
            </a:r>
            <a:r>
              <a:rPr lang="fr-FR" sz="3200" dirty="0">
                <a:latin typeface="Avenir Book"/>
                <a:cs typeface="Avenir Book"/>
              </a:rPr>
              <a:t>collaboratif est une pratique assez courante en classe et constitue un axe central dans le programme d'éducation prioritaire. </a:t>
            </a:r>
          </a:p>
          <a:p>
            <a:pPr algn="just"/>
            <a:r>
              <a:rPr lang="fr-FR" sz="3200" dirty="0">
                <a:latin typeface="Avenir Book"/>
                <a:cs typeface="Avenir Book"/>
              </a:rPr>
              <a:t>Seuls </a:t>
            </a:r>
            <a:r>
              <a:rPr lang="fr-FR" sz="3000" dirty="0">
                <a:latin typeface="Avenir Book"/>
                <a:cs typeface="Avenir Book"/>
              </a:rPr>
              <a:t>20 %</a:t>
            </a:r>
            <a:r>
              <a:rPr lang="fr-FR" sz="3200" dirty="0">
                <a:latin typeface="Avenir Book"/>
                <a:cs typeface="Avenir Book"/>
              </a:rPr>
              <a:t> des enseignants français (contre </a:t>
            </a:r>
            <a:r>
              <a:rPr lang="fr-FR" sz="3000" dirty="0">
                <a:latin typeface="Avenir Book"/>
                <a:cs typeface="Avenir Book"/>
              </a:rPr>
              <a:t>46 %</a:t>
            </a:r>
            <a:r>
              <a:rPr lang="fr-FR" sz="3200" dirty="0">
                <a:latin typeface="Avenir Book"/>
                <a:cs typeface="Avenir Book"/>
              </a:rPr>
              <a:t> en moyenne dans l’union européenne) déclarent engager leurs élèves dans des activités de groupe au sein de la classe (Commission européenne, </a:t>
            </a:r>
            <a:r>
              <a:rPr lang="fr-FR" sz="3000" dirty="0">
                <a:latin typeface="Avenir Book"/>
                <a:cs typeface="Avenir Book"/>
              </a:rPr>
              <a:t>2015 ; OCDE, 2014</a:t>
            </a:r>
            <a:r>
              <a:rPr lang="fr-FR" sz="3200" dirty="0">
                <a:latin typeface="Avenir Book"/>
                <a:cs typeface="Avenir Book"/>
              </a:rPr>
              <a:t>). </a:t>
            </a:r>
          </a:p>
          <a:p>
            <a:pPr algn="just"/>
            <a:r>
              <a:rPr lang="fr-FR" sz="3200" dirty="0">
                <a:latin typeface="Avenir Book"/>
                <a:cs typeface="Avenir Book"/>
              </a:rPr>
              <a:t>Dans apprentissage collaboratif, l’interaction entre pairs est un moment qui génère l'apprentissage (</a:t>
            </a:r>
            <a:r>
              <a:rPr lang="fr-FR" sz="3200" dirty="0" err="1">
                <a:latin typeface="Avenir Book"/>
                <a:cs typeface="Avenir Book"/>
              </a:rPr>
              <a:t>Connac</a:t>
            </a:r>
            <a:r>
              <a:rPr lang="fr-FR" sz="3200" dirty="0">
                <a:latin typeface="Avenir Book"/>
                <a:cs typeface="Avenir Book"/>
              </a:rPr>
              <a:t>, </a:t>
            </a:r>
            <a:r>
              <a:rPr lang="fr-FR" sz="3000" dirty="0">
                <a:latin typeface="Avenir Book"/>
                <a:cs typeface="Avenir Book"/>
              </a:rPr>
              <a:t>2016)</a:t>
            </a:r>
            <a:r>
              <a:rPr lang="fr-FR" sz="3200" dirty="0">
                <a:latin typeface="Avenir Book"/>
                <a:cs typeface="Avenir Book"/>
              </a:rPr>
              <a:t>. Mais cela implique une organisation et une réorganisation du contexte éducatif, une participation active de tous les élèves, un changement du rôle de l'enseignant comme soutien collectif (</a:t>
            </a:r>
            <a:r>
              <a:rPr lang="fr-FR" sz="3200" dirty="0" err="1">
                <a:latin typeface="Avenir Book"/>
                <a:cs typeface="Avenir Book"/>
              </a:rPr>
              <a:t>Grangeat</a:t>
            </a:r>
            <a:r>
              <a:rPr lang="fr-FR" sz="3200" dirty="0">
                <a:latin typeface="Avenir Book"/>
                <a:cs typeface="Avenir Book"/>
              </a:rPr>
              <a:t>, </a:t>
            </a:r>
            <a:r>
              <a:rPr lang="fr-FR" sz="3200" dirty="0" err="1">
                <a:latin typeface="Avenir Book"/>
                <a:cs typeface="Avenir Book"/>
              </a:rPr>
              <a:t>Rogalski</a:t>
            </a:r>
            <a:r>
              <a:rPr lang="fr-FR" sz="3200" dirty="0">
                <a:latin typeface="Avenir Book"/>
                <a:cs typeface="Avenir Book"/>
              </a:rPr>
              <a:t>, Lima &amp; Gray, </a:t>
            </a:r>
            <a:r>
              <a:rPr lang="fr-FR" sz="3000" dirty="0">
                <a:latin typeface="Avenir Book"/>
                <a:cs typeface="Avenir Book"/>
              </a:rPr>
              <a:t>2009</a:t>
            </a:r>
            <a:r>
              <a:rPr lang="fr-FR" sz="3200" dirty="0">
                <a:latin typeface="Avenir Book"/>
                <a:cs typeface="Avenir Book"/>
              </a:rPr>
              <a:t>). </a:t>
            </a:r>
            <a:endParaRPr lang="fr-FR" sz="3200" dirty="0">
              <a:ln w="3175">
                <a:noFill/>
              </a:ln>
              <a:latin typeface="Avenir Book"/>
              <a:cs typeface="Avenir Book"/>
            </a:endParaRPr>
          </a:p>
          <a:p>
            <a:endParaRPr lang="fr-FR" sz="3600" dirty="0">
              <a:latin typeface="Avenir Book"/>
              <a:cs typeface="Avenir Book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98427" y="116587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</a:t>
            </a:r>
            <a:r>
              <a:rPr lang="fr-FR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ES EXEMPLES D’ACTIVITÉS</a:t>
            </a:r>
            <a:endParaRPr lang="fr-FR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venir Book"/>
              <a:cs typeface="Avenir Book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46499" y="19604062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LE CONSEIL COOPERATIF</a:t>
            </a:r>
            <a:endParaRPr lang="fr-FR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6940187" y="19100006"/>
            <a:ext cx="10801200" cy="871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LES ACTEURS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 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: </a:t>
            </a:r>
            <a:r>
              <a:rPr lang="fr-FR" sz="3200" dirty="0" smtClean="0">
                <a:latin typeface="Avenir Book"/>
                <a:cs typeface="Avenir Book"/>
              </a:rPr>
              <a:t>Enseignants des </a:t>
            </a:r>
            <a:r>
              <a:rPr lang="fr-FR" sz="3200" dirty="0">
                <a:latin typeface="Avenir Book"/>
                <a:cs typeface="Avenir Book"/>
              </a:rPr>
              <a:t>écoles et collèges des réseaux </a:t>
            </a:r>
            <a:r>
              <a:rPr lang="fr-FR" sz="2800" dirty="0">
                <a:latin typeface="Avenir Book"/>
                <a:cs typeface="Avenir Book"/>
              </a:rPr>
              <a:t>REP</a:t>
            </a:r>
            <a:r>
              <a:rPr lang="fr-FR" sz="3200" dirty="0">
                <a:latin typeface="Avenir Book"/>
                <a:cs typeface="Avenir Book"/>
              </a:rPr>
              <a:t> et </a:t>
            </a:r>
            <a:r>
              <a:rPr lang="fr-FR" sz="2800" dirty="0" smtClean="0">
                <a:latin typeface="Avenir Book"/>
                <a:cs typeface="Avenir Book"/>
              </a:rPr>
              <a:t>REP+</a:t>
            </a:r>
            <a:r>
              <a:rPr lang="fr-FR" sz="3200" dirty="0" smtClean="0">
                <a:latin typeface="Avenir Book"/>
                <a:cs typeface="Avenir Book"/>
              </a:rPr>
              <a:t> / Enseignants </a:t>
            </a:r>
            <a:r>
              <a:rPr lang="fr-FR" sz="3200" dirty="0">
                <a:latin typeface="Avenir Book"/>
                <a:cs typeface="Avenir Book"/>
              </a:rPr>
              <a:t>chercheurs de </a:t>
            </a:r>
            <a:r>
              <a:rPr lang="fr-FR" sz="3200" dirty="0" smtClean="0">
                <a:latin typeface="Avenir Book"/>
                <a:cs typeface="Avenir Book"/>
              </a:rPr>
              <a:t>l’</a:t>
            </a:r>
            <a:r>
              <a:rPr lang="fr-FR" sz="2800" dirty="0" smtClean="0">
                <a:latin typeface="Avenir Book"/>
                <a:cs typeface="Avenir Book"/>
              </a:rPr>
              <a:t>ESPE</a:t>
            </a:r>
            <a:r>
              <a:rPr lang="fr-FR" sz="3600" dirty="0" smtClean="0">
                <a:latin typeface="Avenir Book"/>
                <a:cs typeface="Avenir Book"/>
              </a:rPr>
              <a:t> 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L’OBJECTIF </a:t>
            </a:r>
            <a:r>
              <a:rPr lang="fr-FR" sz="3600" b="1" dirty="0" smtClean="0">
                <a:solidFill>
                  <a:srgbClr val="376092"/>
                </a:solidFill>
                <a:latin typeface="Avenir Book"/>
                <a:cs typeface="Avenir Book"/>
              </a:rPr>
              <a:t>: </a:t>
            </a:r>
            <a:r>
              <a:rPr lang="fr-FR" sz="3200" dirty="0">
                <a:latin typeface="Avenir Book"/>
                <a:cs typeface="Avenir Book"/>
              </a:rPr>
              <a:t>A</a:t>
            </a:r>
            <a:r>
              <a:rPr lang="fr-FR" sz="3200" dirty="0" smtClean="0">
                <a:latin typeface="Avenir Book"/>
                <a:cs typeface="Avenir Book"/>
              </a:rPr>
              <a:t>ccompagnement à </a:t>
            </a:r>
            <a:r>
              <a:rPr lang="fr-FR" sz="3200" dirty="0">
                <a:latin typeface="Avenir Book"/>
                <a:cs typeface="Avenir Book"/>
              </a:rPr>
              <a:t>la mise en œuvre de l’apprentissage collaboratif par des équipes </a:t>
            </a:r>
            <a:r>
              <a:rPr lang="fr-FR" sz="3200" dirty="0" smtClean="0">
                <a:latin typeface="Avenir Book"/>
                <a:cs typeface="Avenir Book"/>
              </a:rPr>
              <a:t>pédagogiques 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LES THEMATIQUES</a:t>
            </a:r>
            <a:r>
              <a:rPr lang="fr-FR" sz="3600" b="1" dirty="0" smtClean="0">
                <a:solidFill>
                  <a:srgbClr val="254061"/>
                </a:solidFill>
                <a:latin typeface="Avenir Book"/>
                <a:cs typeface="Avenir Book"/>
              </a:rPr>
              <a:t> : </a:t>
            </a:r>
            <a:r>
              <a:rPr lang="fr-FR" sz="3200" dirty="0" smtClean="0">
                <a:latin typeface="Avenir Book"/>
                <a:cs typeface="Avenir Book"/>
              </a:rPr>
              <a:t>le </a:t>
            </a:r>
            <a:r>
              <a:rPr lang="fr-FR" sz="3200" dirty="0">
                <a:latin typeface="Avenir Book"/>
                <a:cs typeface="Avenir Book"/>
              </a:rPr>
              <a:t>conseil coopératif </a:t>
            </a:r>
            <a:r>
              <a:rPr lang="fr-FR" sz="3200" dirty="0" smtClean="0">
                <a:latin typeface="Avenir Book"/>
                <a:cs typeface="Avenir Book"/>
              </a:rPr>
              <a:t>/ le </a:t>
            </a:r>
            <a:r>
              <a:rPr lang="fr-FR" sz="3200" dirty="0">
                <a:latin typeface="Avenir Book"/>
                <a:cs typeface="Avenir Book"/>
              </a:rPr>
              <a:t>tutorat entre pairs </a:t>
            </a:r>
            <a:r>
              <a:rPr lang="fr-FR" sz="3200" dirty="0" smtClean="0">
                <a:latin typeface="Avenir Book"/>
                <a:cs typeface="Avenir Book"/>
              </a:rPr>
              <a:t>/ l’approche </a:t>
            </a:r>
            <a:r>
              <a:rPr lang="fr-FR" sz="3200" dirty="0">
                <a:latin typeface="Avenir Book"/>
                <a:cs typeface="Avenir Book"/>
              </a:rPr>
              <a:t>par </a:t>
            </a:r>
            <a:r>
              <a:rPr lang="fr-FR" sz="3200" dirty="0" smtClean="0">
                <a:latin typeface="Avenir Book"/>
                <a:cs typeface="Avenir Book"/>
              </a:rPr>
              <a:t>compétences</a:t>
            </a:r>
            <a:r>
              <a:rPr lang="fr-FR" sz="3600" dirty="0">
                <a:latin typeface="Avenir Book"/>
                <a:cs typeface="Avenir Book"/>
              </a:rPr>
              <a:t> 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LES ETAPES MAJEURES : Diagnostic</a:t>
            </a:r>
            <a:r>
              <a:rPr lang="fr-FR" sz="3600" dirty="0" smtClean="0">
                <a:latin typeface="Avenir Book"/>
                <a:cs typeface="Avenir Book"/>
              </a:rPr>
              <a:t> </a:t>
            </a:r>
            <a:r>
              <a:rPr lang="fr-FR" sz="3200" dirty="0">
                <a:latin typeface="Avenir Book"/>
                <a:cs typeface="Avenir Book"/>
              </a:rPr>
              <a:t>des pratiques existantes au sein de l'institution et des enseignants </a:t>
            </a:r>
            <a:r>
              <a:rPr lang="fr-FR" sz="3200" dirty="0" smtClean="0">
                <a:latin typeface="Avenir Book"/>
                <a:cs typeface="Avenir Book"/>
              </a:rPr>
              <a:t>impliqués 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Collecte</a:t>
            </a:r>
            <a:r>
              <a:rPr lang="fr-FR" sz="3600" dirty="0" smtClean="0">
                <a:latin typeface="Avenir Book"/>
                <a:cs typeface="Avenir Book"/>
              </a:rPr>
              <a:t> </a:t>
            </a:r>
            <a:r>
              <a:rPr lang="fr-FR" sz="3200" dirty="0">
                <a:latin typeface="Avenir Book"/>
                <a:cs typeface="Avenir Book"/>
              </a:rPr>
              <a:t>des attentes des enseignants et de l'institution 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Partage</a:t>
            </a:r>
            <a:r>
              <a:rPr lang="fr-FR" sz="3600" dirty="0" smtClean="0">
                <a:latin typeface="Avenir Book"/>
                <a:cs typeface="Avenir Book"/>
              </a:rPr>
              <a:t> </a:t>
            </a:r>
            <a:r>
              <a:rPr lang="fr-FR" sz="3200" dirty="0">
                <a:latin typeface="Avenir Book"/>
                <a:cs typeface="Avenir Book"/>
              </a:rPr>
              <a:t>de contenus et de ressources par l'équipe de </a:t>
            </a:r>
            <a:r>
              <a:rPr lang="fr-FR" sz="3200" dirty="0" smtClean="0">
                <a:latin typeface="Avenir Book"/>
                <a:cs typeface="Avenir Book"/>
              </a:rPr>
              <a:t>recherche</a:t>
            </a:r>
            <a:r>
              <a:rPr lang="fr-FR" sz="3200" dirty="0">
                <a:latin typeface="Avenir Book"/>
                <a:cs typeface="Avenir Book"/>
              </a:rPr>
              <a:t> 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Suivi</a:t>
            </a:r>
            <a:r>
              <a:rPr lang="fr-FR" sz="3600" dirty="0" smtClean="0">
                <a:latin typeface="Avenir Book"/>
                <a:cs typeface="Avenir Book"/>
              </a:rPr>
              <a:t> </a:t>
            </a:r>
            <a:r>
              <a:rPr lang="fr-FR" sz="3200" dirty="0">
                <a:latin typeface="Avenir Book"/>
                <a:cs typeface="Avenir Book"/>
              </a:rPr>
              <a:t>et 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Accompagnement</a:t>
            </a:r>
            <a:r>
              <a:rPr lang="fr-FR" sz="3600" dirty="0" smtClean="0">
                <a:latin typeface="Avenir Book"/>
                <a:cs typeface="Avenir Book"/>
              </a:rPr>
              <a:t> </a:t>
            </a:r>
            <a:r>
              <a:rPr lang="fr-FR" sz="3200" dirty="0">
                <a:latin typeface="Avenir Book"/>
                <a:cs typeface="Avenir Book"/>
              </a:rPr>
              <a:t>en équipe </a:t>
            </a:r>
            <a:r>
              <a:rPr lang="fr-FR" sz="3200" dirty="0" smtClean="0">
                <a:latin typeface="Avenir Book"/>
                <a:cs typeface="Avenir Book"/>
              </a:rPr>
              <a:t>enseignants-chercheurs </a:t>
            </a:r>
            <a:r>
              <a:rPr lang="fr-FR" sz="3200" dirty="0">
                <a:latin typeface="Avenir Book"/>
                <a:cs typeface="Avenir Book"/>
              </a:rPr>
              <a:t>du projet avec l’adoption de certains modèles collaboratifs dans la classe </a:t>
            </a:r>
            <a:r>
              <a:rPr lang="fr-FR" sz="3200" dirty="0" smtClean="0">
                <a:latin typeface="Avenir Book"/>
                <a:cs typeface="Avenir Book"/>
              </a:rPr>
              <a:t>Mise </a:t>
            </a:r>
            <a:r>
              <a:rPr lang="fr-FR" sz="3200" dirty="0">
                <a:latin typeface="Avenir Book"/>
                <a:cs typeface="Avenir Book"/>
              </a:rPr>
              <a:t>en </a:t>
            </a:r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Pratiques</a:t>
            </a:r>
            <a:r>
              <a:rPr lang="fr-FR" sz="3600" dirty="0" smtClean="0">
                <a:latin typeface="Avenir Book"/>
                <a:cs typeface="Avenir Book"/>
              </a:rPr>
              <a:t> </a:t>
            </a:r>
            <a:r>
              <a:rPr lang="fr-FR" sz="3200" dirty="0">
                <a:latin typeface="Avenir Book"/>
                <a:cs typeface="Avenir Book"/>
              </a:rPr>
              <a:t>de projet avec adoption de pratiques </a:t>
            </a:r>
            <a:r>
              <a:rPr lang="fr-FR" sz="3200" dirty="0" smtClean="0">
                <a:latin typeface="Avenir Book"/>
                <a:cs typeface="Avenir Book"/>
              </a:rPr>
              <a:t>collaboratives</a:t>
            </a:r>
            <a:r>
              <a:rPr lang="fr-FR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 </a:t>
            </a: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Analyse</a:t>
            </a:r>
            <a:r>
              <a:rPr lang="fr-FR" sz="3200" dirty="0">
                <a:latin typeface="Avenir Book"/>
                <a:cs typeface="Avenir Book"/>
              </a:rPr>
              <a:t> des données, </a:t>
            </a: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évaluation</a:t>
            </a:r>
            <a:r>
              <a:rPr lang="fr-FR" sz="3600" dirty="0">
                <a:latin typeface="Avenir Book"/>
                <a:cs typeface="Avenir Book"/>
              </a:rPr>
              <a:t> et </a:t>
            </a:r>
            <a:r>
              <a:rPr lang="fr-FR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restitution</a:t>
            </a:r>
            <a:r>
              <a:rPr lang="fr-FR" sz="3600" dirty="0">
                <a:latin typeface="Avenir Book"/>
                <a:cs typeface="Avenir Book"/>
              </a:rPr>
              <a:t> </a:t>
            </a:r>
            <a:r>
              <a:rPr lang="fr-FR" sz="3200" dirty="0">
                <a:latin typeface="Avenir Book"/>
                <a:cs typeface="Avenir Book"/>
              </a:rPr>
              <a:t>aux enseignants.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-1205829" y="-1926330"/>
            <a:ext cx="34131792" cy="513986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094619" y="38278800"/>
            <a:ext cx="21158936" cy="364774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>
                <a:solidFill>
                  <a:schemeClr val="tx1"/>
                </a:solidFill>
                <a:latin typeface="Avenir Book"/>
                <a:cs typeface="Avenir Book"/>
              </a:rPr>
              <a:t>BIBLIOGRAPHIE :</a:t>
            </a:r>
          </a:p>
          <a:p>
            <a:r>
              <a:rPr lang="en-US" sz="1700" dirty="0">
                <a:solidFill>
                  <a:schemeClr val="tx1"/>
                </a:solidFill>
                <a:latin typeface="Avenir Book"/>
                <a:cs typeface="Avenir Book"/>
              </a:rPr>
              <a:t>Baudrit, A. (2007). Apprentissage coopératif/Apprentissage collaboratif : d'un comparatisme conventionnel à un comparatisme critique. Les Sciences de l'éducation - Pour l'Ère nouvelle, 40, (1), 115-136. Doi :10.3917/lsdle.401.0115.</a:t>
            </a:r>
          </a:p>
          <a:p>
            <a:r>
              <a:rPr lang="en-US" sz="1700" dirty="0">
                <a:solidFill>
                  <a:schemeClr val="tx1"/>
                </a:solidFill>
                <a:latin typeface="Avenir Book"/>
                <a:cs typeface="Avenir Book"/>
              </a:rPr>
              <a:t>Connac, S. (2016). Apprendre avec les pédagogies coopératives : démarches et outils pour l'école : ESF Editeur.</a:t>
            </a:r>
          </a:p>
          <a:p>
            <a:r>
              <a:rPr lang="en-US" sz="1700" dirty="0">
                <a:solidFill>
                  <a:schemeClr val="tx1"/>
                </a:solidFill>
                <a:latin typeface="Avenir Book"/>
                <a:cs typeface="Avenir Book"/>
              </a:rPr>
              <a:t>Commission européenne. (2015). Education and Training Monitor France. Luxembourg: Publications Office of the European Union. Doi: 10.2766/775405. </a:t>
            </a:r>
          </a:p>
          <a:p>
            <a:r>
              <a:rPr lang="en-US" sz="1700" dirty="0">
                <a:solidFill>
                  <a:schemeClr val="tx1"/>
                </a:solidFill>
                <a:latin typeface="Avenir Book"/>
                <a:cs typeface="Avenir Book"/>
              </a:rPr>
              <a:t>Grangeat, M., Rogalski, J., Lima, L., &amp; Gray, P. (2009). Comprendre le travail collectif enseignant : effets du contexte de l'activité sur les conceptualisations des acteurs. Revue des sciences de l'éducation, 31(1), 151-168.</a:t>
            </a:r>
          </a:p>
          <a:p>
            <a:r>
              <a:rPr lang="en-US" sz="1700" dirty="0">
                <a:solidFill>
                  <a:schemeClr val="tx1"/>
                </a:solidFill>
                <a:latin typeface="Avenir Book"/>
                <a:cs typeface="Avenir Book"/>
              </a:rPr>
              <a:t>Guichard, D. (2005). Le tutorat entre élèves au cycle 3. Revue française de pédagogie, 73-85.</a:t>
            </a:r>
          </a:p>
          <a:p>
            <a:r>
              <a:rPr lang="en-US" sz="1700" dirty="0">
                <a:solidFill>
                  <a:schemeClr val="tx1"/>
                </a:solidFill>
                <a:latin typeface="Avenir Book"/>
                <a:cs typeface="Avenir Book"/>
              </a:rPr>
              <a:t>Organisation de Coopération et de Développement Économiques (OCDE). (2014). TALIS 2013 Results: An International Perspective on Teaching and Learning.Paris : OCDE.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46499" y="30262987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Book"/>
                <a:cs typeface="Avenir Book"/>
              </a:rPr>
              <a:t>LA CLASSE COOPERATIVE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832176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628</Words>
  <Application>Microsoft Office PowerPoint</Application>
  <PresentationFormat>Personnalisé</PresentationFormat>
  <Paragraphs>79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Avenir Book</vt:lpstr>
      <vt:lpstr>Calibri</vt:lpstr>
      <vt:lpstr>Wingdings</vt:lpstr>
      <vt:lpstr>Thème Office</vt:lpstr>
      <vt:lpstr>Présentation PowerPoint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SCHER Anne</cp:lastModifiedBy>
  <cp:revision>118</cp:revision>
  <cp:lastPrinted>2018-09-20T10:47:17Z</cp:lastPrinted>
  <dcterms:created xsi:type="dcterms:W3CDTF">2013-05-14T13:30:07Z</dcterms:created>
  <dcterms:modified xsi:type="dcterms:W3CDTF">2018-09-24T14:11:51Z</dcterms:modified>
</cp:coreProperties>
</file>