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0279975" cy="42808525"/>
  <p:notesSz cx="9926638" cy="14355763"/>
  <p:defaultText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terme"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a:srgbClr val="DDC3C2"/>
    <a:srgbClr val="FFE7E6"/>
    <a:srgbClr val="FFF6E8"/>
    <a:srgbClr val="EBFFE9"/>
    <a:srgbClr val="FBF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89" autoAdjust="0"/>
    <p:restoredTop sz="99414" autoAdjust="0"/>
  </p:normalViewPr>
  <p:slideViewPr>
    <p:cSldViewPr>
      <p:cViewPr>
        <p:scale>
          <a:sx n="40" d="100"/>
          <a:sy n="40" d="100"/>
        </p:scale>
        <p:origin x="-148" y="-7744"/>
      </p:cViewPr>
      <p:guideLst>
        <p:guide orient="horz" pos="13483"/>
        <p:guide pos="95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8" y="13298392"/>
            <a:ext cx="25737979" cy="9176087"/>
          </a:xfrm>
        </p:spPr>
        <p:txBody>
          <a:bodyPr/>
          <a:lstStyle/>
          <a:p>
            <a:r>
              <a:rPr lang="fr-FR" smtClean="0"/>
              <a:t>Modifiez le style du titre</a:t>
            </a:r>
            <a:endParaRPr lang="fr-BE"/>
          </a:p>
        </p:txBody>
      </p:sp>
      <p:sp>
        <p:nvSpPr>
          <p:cNvPr id="3" name="Sous-titre 2"/>
          <p:cNvSpPr>
            <a:spLocks noGrp="1"/>
          </p:cNvSpPr>
          <p:nvPr>
            <p:ph type="subTitle" idx="1"/>
          </p:nvPr>
        </p:nvSpPr>
        <p:spPr>
          <a:xfrm>
            <a:off x="4541996" y="24258164"/>
            <a:ext cx="21195983" cy="10939956"/>
          </a:xfrm>
        </p:spPr>
        <p:txBody>
          <a:bodyPr/>
          <a:lstStyle>
            <a:lvl1pPr marL="0" indent="0" algn="ctr">
              <a:buNone/>
              <a:defRPr>
                <a:solidFill>
                  <a:schemeClr val="tx1">
                    <a:tint val="75000"/>
                  </a:schemeClr>
                </a:solidFill>
              </a:defRPr>
            </a:lvl1pPr>
            <a:lvl2pPr marL="2088215" indent="0" algn="ctr">
              <a:buNone/>
              <a:defRPr>
                <a:solidFill>
                  <a:schemeClr val="tx1">
                    <a:tint val="75000"/>
                  </a:schemeClr>
                </a:solidFill>
              </a:defRPr>
            </a:lvl2pPr>
            <a:lvl3pPr marL="4176431" indent="0" algn="ctr">
              <a:buNone/>
              <a:defRPr>
                <a:solidFill>
                  <a:schemeClr val="tx1">
                    <a:tint val="75000"/>
                  </a:schemeClr>
                </a:solidFill>
              </a:defRPr>
            </a:lvl3pPr>
            <a:lvl4pPr marL="6264646" indent="0" algn="ctr">
              <a:buNone/>
              <a:defRPr>
                <a:solidFill>
                  <a:schemeClr val="tx1">
                    <a:tint val="75000"/>
                  </a:schemeClr>
                </a:solidFill>
              </a:defRPr>
            </a:lvl4pPr>
            <a:lvl5pPr marL="8352861" indent="0" algn="ctr">
              <a:buNone/>
              <a:defRPr>
                <a:solidFill>
                  <a:schemeClr val="tx1">
                    <a:tint val="75000"/>
                  </a:schemeClr>
                </a:solidFill>
              </a:defRPr>
            </a:lvl5pPr>
            <a:lvl6pPr marL="10441076" indent="0" algn="ctr">
              <a:buNone/>
              <a:defRPr>
                <a:solidFill>
                  <a:schemeClr val="tx1">
                    <a:tint val="75000"/>
                  </a:schemeClr>
                </a:solidFill>
              </a:defRPr>
            </a:lvl6pPr>
            <a:lvl7pPr marL="12529292" indent="0" algn="ctr">
              <a:buNone/>
              <a:defRPr>
                <a:solidFill>
                  <a:schemeClr val="tx1">
                    <a:tint val="75000"/>
                  </a:schemeClr>
                </a:solidFill>
              </a:defRPr>
            </a:lvl7pPr>
            <a:lvl8pPr marL="14617507" indent="0" algn="ctr">
              <a:buNone/>
              <a:defRPr>
                <a:solidFill>
                  <a:schemeClr val="tx1">
                    <a:tint val="75000"/>
                  </a:schemeClr>
                </a:solidFill>
              </a:defRPr>
            </a:lvl8pPr>
            <a:lvl9pPr marL="16705722"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14B06905-D6CD-401A-A068-ECA0F532A006}" type="datetimeFigureOut">
              <a:rPr lang="fr-BE" smtClean="0"/>
              <a:t>19-09-18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389775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4B06905-D6CD-401A-A068-ECA0F532A006}" type="datetimeFigureOut">
              <a:rPr lang="fr-BE" smtClean="0"/>
              <a:t>19-09-18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2224255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2698227" y="10702131"/>
            <a:ext cx="22557528" cy="227995033"/>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5015123" y="10702131"/>
            <a:ext cx="67178439" cy="22799503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4B06905-D6CD-401A-A068-ECA0F532A006}" type="datetimeFigureOut">
              <a:rPr lang="fr-BE" smtClean="0"/>
              <a:t>19-09-18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85542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14B06905-D6CD-401A-A068-ECA0F532A006}" type="datetimeFigureOut">
              <a:rPr lang="fr-BE" smtClean="0"/>
              <a:t>19-09-18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242777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09" y="27508444"/>
            <a:ext cx="25737979" cy="8502249"/>
          </a:xfrm>
        </p:spPr>
        <p:txBody>
          <a:bodyPr anchor="t"/>
          <a:lstStyle>
            <a:lvl1pPr algn="l">
              <a:defRPr sz="18300" b="1" cap="all"/>
            </a:lvl1pPr>
          </a:lstStyle>
          <a:p>
            <a:r>
              <a:rPr lang="fr-FR" smtClean="0"/>
              <a:t>Modifiez le style du titre</a:t>
            </a:r>
            <a:endParaRPr lang="fr-BE"/>
          </a:p>
        </p:txBody>
      </p:sp>
      <p:sp>
        <p:nvSpPr>
          <p:cNvPr id="3" name="Espace réservé du texte 2"/>
          <p:cNvSpPr>
            <a:spLocks noGrp="1"/>
          </p:cNvSpPr>
          <p:nvPr>
            <p:ph type="body" idx="1"/>
          </p:nvPr>
        </p:nvSpPr>
        <p:spPr>
          <a:xfrm>
            <a:off x="2391909" y="18144082"/>
            <a:ext cx="25737979" cy="9364362"/>
          </a:xfrm>
        </p:spPr>
        <p:txBody>
          <a:bodyPr anchor="b"/>
          <a:lstStyle>
            <a:lvl1pPr marL="0" indent="0">
              <a:buNone/>
              <a:defRPr sz="9100">
                <a:solidFill>
                  <a:schemeClr val="tx1">
                    <a:tint val="75000"/>
                  </a:schemeClr>
                </a:solidFill>
              </a:defRPr>
            </a:lvl1pPr>
            <a:lvl2pPr marL="2088215" indent="0">
              <a:buNone/>
              <a:defRPr sz="8200">
                <a:solidFill>
                  <a:schemeClr val="tx1">
                    <a:tint val="75000"/>
                  </a:schemeClr>
                </a:solidFill>
              </a:defRPr>
            </a:lvl2pPr>
            <a:lvl3pPr marL="4176431" indent="0">
              <a:buNone/>
              <a:defRPr sz="7300">
                <a:solidFill>
                  <a:schemeClr val="tx1">
                    <a:tint val="75000"/>
                  </a:schemeClr>
                </a:solidFill>
              </a:defRPr>
            </a:lvl3pPr>
            <a:lvl4pPr marL="6264646" indent="0">
              <a:buNone/>
              <a:defRPr sz="6400">
                <a:solidFill>
                  <a:schemeClr val="tx1">
                    <a:tint val="75000"/>
                  </a:schemeClr>
                </a:solidFill>
              </a:defRPr>
            </a:lvl4pPr>
            <a:lvl5pPr marL="8352861" indent="0">
              <a:buNone/>
              <a:defRPr sz="6400">
                <a:solidFill>
                  <a:schemeClr val="tx1">
                    <a:tint val="75000"/>
                  </a:schemeClr>
                </a:solidFill>
              </a:defRPr>
            </a:lvl5pPr>
            <a:lvl6pPr marL="10441076" indent="0">
              <a:buNone/>
              <a:defRPr sz="6400">
                <a:solidFill>
                  <a:schemeClr val="tx1">
                    <a:tint val="75000"/>
                  </a:schemeClr>
                </a:solidFill>
              </a:defRPr>
            </a:lvl6pPr>
            <a:lvl7pPr marL="12529292" indent="0">
              <a:buNone/>
              <a:defRPr sz="6400">
                <a:solidFill>
                  <a:schemeClr val="tx1">
                    <a:tint val="75000"/>
                  </a:schemeClr>
                </a:solidFill>
              </a:defRPr>
            </a:lvl7pPr>
            <a:lvl8pPr marL="14617507" indent="0">
              <a:buNone/>
              <a:defRPr sz="6400">
                <a:solidFill>
                  <a:schemeClr val="tx1">
                    <a:tint val="75000"/>
                  </a:schemeClr>
                </a:solidFill>
              </a:defRPr>
            </a:lvl8pPr>
            <a:lvl9pPr marL="16705722" indent="0">
              <a:buNone/>
              <a:defRPr sz="6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14B06905-D6CD-401A-A068-ECA0F532A006}" type="datetimeFigureOut">
              <a:rPr lang="fr-BE" smtClean="0"/>
              <a:t>19-09-18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779368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5015123" y="62349824"/>
            <a:ext cx="44867985"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50387773" y="62349824"/>
            <a:ext cx="44867982" cy="176347340"/>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14B06905-D6CD-401A-A068-ECA0F532A006}" type="datetimeFigureOut">
              <a:rPr lang="fr-BE" smtClean="0"/>
              <a:t>19-09-18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151062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3999" y="1714326"/>
            <a:ext cx="27251978" cy="7134754"/>
          </a:xfrm>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1513999" y="9582375"/>
            <a:ext cx="13378914"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Modifiez les styles du texte du masque</a:t>
            </a:r>
          </a:p>
        </p:txBody>
      </p:sp>
      <p:sp>
        <p:nvSpPr>
          <p:cNvPr id="4" name="Espace réservé du contenu 3"/>
          <p:cNvSpPr>
            <a:spLocks noGrp="1"/>
          </p:cNvSpPr>
          <p:nvPr>
            <p:ph sz="half" idx="2"/>
          </p:nvPr>
        </p:nvSpPr>
        <p:spPr>
          <a:xfrm>
            <a:off x="1513999" y="13575852"/>
            <a:ext cx="13378914"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15381808" y="9582375"/>
            <a:ext cx="13384170" cy="3993477"/>
          </a:xfrm>
        </p:spPr>
        <p:txBody>
          <a:bodyPr anchor="b"/>
          <a:lstStyle>
            <a:lvl1pPr marL="0" indent="0">
              <a:buNone/>
              <a:defRPr sz="11000" b="1"/>
            </a:lvl1pPr>
            <a:lvl2pPr marL="2088215" indent="0">
              <a:buNone/>
              <a:defRPr sz="9100" b="1"/>
            </a:lvl2pPr>
            <a:lvl3pPr marL="4176431" indent="0">
              <a:buNone/>
              <a:defRPr sz="8200" b="1"/>
            </a:lvl3pPr>
            <a:lvl4pPr marL="6264646" indent="0">
              <a:buNone/>
              <a:defRPr sz="7300" b="1"/>
            </a:lvl4pPr>
            <a:lvl5pPr marL="8352861" indent="0">
              <a:buNone/>
              <a:defRPr sz="7300" b="1"/>
            </a:lvl5pPr>
            <a:lvl6pPr marL="10441076" indent="0">
              <a:buNone/>
              <a:defRPr sz="7300" b="1"/>
            </a:lvl6pPr>
            <a:lvl7pPr marL="12529292" indent="0">
              <a:buNone/>
              <a:defRPr sz="7300" b="1"/>
            </a:lvl7pPr>
            <a:lvl8pPr marL="14617507" indent="0">
              <a:buNone/>
              <a:defRPr sz="7300" b="1"/>
            </a:lvl8pPr>
            <a:lvl9pPr marL="16705722" indent="0">
              <a:buNone/>
              <a:defRPr sz="7300" b="1"/>
            </a:lvl9pPr>
          </a:lstStyle>
          <a:p>
            <a:pPr lvl="0"/>
            <a:r>
              <a:rPr lang="fr-FR" smtClean="0"/>
              <a:t>Modifiez les styles du texte du masque</a:t>
            </a:r>
          </a:p>
        </p:txBody>
      </p:sp>
      <p:sp>
        <p:nvSpPr>
          <p:cNvPr id="6" name="Espace réservé du contenu 5"/>
          <p:cNvSpPr>
            <a:spLocks noGrp="1"/>
          </p:cNvSpPr>
          <p:nvPr>
            <p:ph sz="quarter" idx="4"/>
          </p:nvPr>
        </p:nvSpPr>
        <p:spPr>
          <a:xfrm>
            <a:off x="15381808" y="13575852"/>
            <a:ext cx="13384170" cy="2466445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14B06905-D6CD-401A-A068-ECA0F532A006}" type="datetimeFigureOut">
              <a:rPr lang="fr-BE" smtClean="0"/>
              <a:t>19-09-18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2473881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14B06905-D6CD-401A-A068-ECA0F532A006}" type="datetimeFigureOut">
              <a:rPr lang="fr-BE" smtClean="0"/>
              <a:t>19-09-18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35629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4B06905-D6CD-401A-A068-ECA0F532A006}" type="datetimeFigureOut">
              <a:rPr lang="fr-BE" smtClean="0"/>
              <a:t>19-09-18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134147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0" y="1704413"/>
            <a:ext cx="9961903" cy="7253667"/>
          </a:xfrm>
        </p:spPr>
        <p:txBody>
          <a:bodyPr anchor="b"/>
          <a:lstStyle>
            <a:lvl1pPr algn="l">
              <a:defRPr sz="9100" b="1"/>
            </a:lvl1pPr>
          </a:lstStyle>
          <a:p>
            <a:r>
              <a:rPr lang="fr-FR" smtClean="0"/>
              <a:t>Modifiez le style du titre</a:t>
            </a:r>
            <a:endParaRPr lang="fr-BE"/>
          </a:p>
        </p:txBody>
      </p:sp>
      <p:sp>
        <p:nvSpPr>
          <p:cNvPr id="3" name="Espace réservé du contenu 2"/>
          <p:cNvSpPr>
            <a:spLocks noGrp="1"/>
          </p:cNvSpPr>
          <p:nvPr>
            <p:ph idx="1"/>
          </p:nvPr>
        </p:nvSpPr>
        <p:spPr>
          <a:xfrm>
            <a:off x="11838629" y="1704417"/>
            <a:ext cx="16927347" cy="36535890"/>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1514000" y="8958084"/>
            <a:ext cx="9961903" cy="2928222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B06905-D6CD-401A-A068-ECA0F532A006}" type="datetimeFigureOut">
              <a:rPr lang="fr-BE" smtClean="0"/>
              <a:t>19-09-18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123187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7" y="29965968"/>
            <a:ext cx="18167985" cy="3537652"/>
          </a:xfrm>
        </p:spPr>
        <p:txBody>
          <a:bodyPr anchor="b"/>
          <a:lstStyle>
            <a:lvl1pPr algn="l">
              <a:defRPr sz="9100" b="1"/>
            </a:lvl1pPr>
          </a:lstStyle>
          <a:p>
            <a:r>
              <a:rPr lang="fr-FR" smtClean="0"/>
              <a:t>Modifiez le style du titre</a:t>
            </a:r>
            <a:endParaRPr lang="fr-BE"/>
          </a:p>
        </p:txBody>
      </p:sp>
      <p:sp>
        <p:nvSpPr>
          <p:cNvPr id="3" name="Espace réservé pour une image  2"/>
          <p:cNvSpPr>
            <a:spLocks noGrp="1"/>
          </p:cNvSpPr>
          <p:nvPr>
            <p:ph type="pic" idx="1"/>
          </p:nvPr>
        </p:nvSpPr>
        <p:spPr>
          <a:xfrm>
            <a:off x="5935087" y="3825021"/>
            <a:ext cx="18167985" cy="25685115"/>
          </a:xfrm>
        </p:spPr>
        <p:txBody>
          <a:bodyPr/>
          <a:lstStyle>
            <a:lvl1pPr marL="0" indent="0">
              <a:buNone/>
              <a:defRPr sz="14600"/>
            </a:lvl1pPr>
            <a:lvl2pPr marL="2088215" indent="0">
              <a:buNone/>
              <a:defRPr sz="12800"/>
            </a:lvl2pPr>
            <a:lvl3pPr marL="4176431" indent="0">
              <a:buNone/>
              <a:defRPr sz="11000"/>
            </a:lvl3pPr>
            <a:lvl4pPr marL="6264646" indent="0">
              <a:buNone/>
              <a:defRPr sz="9100"/>
            </a:lvl4pPr>
            <a:lvl5pPr marL="8352861" indent="0">
              <a:buNone/>
              <a:defRPr sz="9100"/>
            </a:lvl5pPr>
            <a:lvl6pPr marL="10441076" indent="0">
              <a:buNone/>
              <a:defRPr sz="9100"/>
            </a:lvl6pPr>
            <a:lvl7pPr marL="12529292" indent="0">
              <a:buNone/>
              <a:defRPr sz="9100"/>
            </a:lvl7pPr>
            <a:lvl8pPr marL="14617507" indent="0">
              <a:buNone/>
              <a:defRPr sz="9100"/>
            </a:lvl8pPr>
            <a:lvl9pPr marL="16705722" indent="0">
              <a:buNone/>
              <a:defRPr sz="9100"/>
            </a:lvl9pPr>
          </a:lstStyle>
          <a:p>
            <a:endParaRPr lang="fr-BE"/>
          </a:p>
        </p:txBody>
      </p:sp>
      <p:sp>
        <p:nvSpPr>
          <p:cNvPr id="4" name="Espace réservé du texte 3"/>
          <p:cNvSpPr>
            <a:spLocks noGrp="1"/>
          </p:cNvSpPr>
          <p:nvPr>
            <p:ph type="body" sz="half" idx="2"/>
          </p:nvPr>
        </p:nvSpPr>
        <p:spPr>
          <a:xfrm>
            <a:off x="5935087" y="33503620"/>
            <a:ext cx="18167985" cy="5024053"/>
          </a:xfrm>
        </p:spPr>
        <p:txBody>
          <a:bodyPr/>
          <a:lstStyle>
            <a:lvl1pPr marL="0" indent="0">
              <a:buNone/>
              <a:defRPr sz="6400"/>
            </a:lvl1pPr>
            <a:lvl2pPr marL="2088215" indent="0">
              <a:buNone/>
              <a:defRPr sz="5500"/>
            </a:lvl2pPr>
            <a:lvl3pPr marL="4176431" indent="0">
              <a:buNone/>
              <a:defRPr sz="4600"/>
            </a:lvl3pPr>
            <a:lvl4pPr marL="6264646" indent="0">
              <a:buNone/>
              <a:defRPr sz="4100"/>
            </a:lvl4pPr>
            <a:lvl5pPr marL="8352861" indent="0">
              <a:buNone/>
              <a:defRPr sz="4100"/>
            </a:lvl5pPr>
            <a:lvl6pPr marL="10441076" indent="0">
              <a:buNone/>
              <a:defRPr sz="4100"/>
            </a:lvl6pPr>
            <a:lvl7pPr marL="12529292" indent="0">
              <a:buNone/>
              <a:defRPr sz="4100"/>
            </a:lvl7pPr>
            <a:lvl8pPr marL="14617507" indent="0">
              <a:buNone/>
              <a:defRPr sz="4100"/>
            </a:lvl8pPr>
            <a:lvl9pPr marL="16705722" indent="0">
              <a:buNone/>
              <a:defRPr sz="41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14B06905-D6CD-401A-A068-ECA0F532A006}" type="datetimeFigureOut">
              <a:rPr lang="fr-BE" smtClean="0"/>
              <a:t>19-09-18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120914C2-0EA5-48CD-BD8E-8737C8AC9500}" type="slidenum">
              <a:rPr lang="fr-BE" smtClean="0"/>
              <a:t>‹N°›</a:t>
            </a:fld>
            <a:endParaRPr lang="fr-BE"/>
          </a:p>
        </p:txBody>
      </p:sp>
    </p:spTree>
    <p:extLst>
      <p:ext uri="{BB962C8B-B14F-4D97-AF65-F5344CB8AC3E}">
        <p14:creationId xmlns:p14="http://schemas.microsoft.com/office/powerpoint/2010/main" val="361060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3999" y="1714326"/>
            <a:ext cx="27251978" cy="7134754"/>
          </a:xfrm>
          <a:prstGeom prst="rect">
            <a:avLst/>
          </a:prstGeom>
        </p:spPr>
        <p:txBody>
          <a:bodyPr vert="horz" lIns="417643" tIns="208822" rIns="417643" bIns="208822"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1513999" y="9988659"/>
            <a:ext cx="27251978" cy="28251648"/>
          </a:xfrm>
          <a:prstGeom prst="rect">
            <a:avLst/>
          </a:prstGeom>
        </p:spPr>
        <p:txBody>
          <a:bodyPr vert="horz" lIns="417643" tIns="208822" rIns="417643" bIns="208822"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1513999" y="39677164"/>
            <a:ext cx="7065328" cy="2279158"/>
          </a:xfrm>
          <a:prstGeom prst="rect">
            <a:avLst/>
          </a:prstGeom>
        </p:spPr>
        <p:txBody>
          <a:bodyPr vert="horz" lIns="417643" tIns="208822" rIns="417643" bIns="208822" rtlCol="0" anchor="ctr"/>
          <a:lstStyle>
            <a:lvl1pPr algn="l">
              <a:defRPr sz="5500">
                <a:solidFill>
                  <a:schemeClr val="tx1">
                    <a:tint val="75000"/>
                  </a:schemeClr>
                </a:solidFill>
              </a:defRPr>
            </a:lvl1pPr>
          </a:lstStyle>
          <a:p>
            <a:fld id="{14B06905-D6CD-401A-A068-ECA0F532A006}" type="datetimeFigureOut">
              <a:rPr lang="fr-BE" smtClean="0"/>
              <a:t>19-09-18</a:t>
            </a:fld>
            <a:endParaRPr lang="fr-BE"/>
          </a:p>
        </p:txBody>
      </p:sp>
      <p:sp>
        <p:nvSpPr>
          <p:cNvPr id="5" name="Espace réservé du pied de page 4"/>
          <p:cNvSpPr>
            <a:spLocks noGrp="1"/>
          </p:cNvSpPr>
          <p:nvPr>
            <p:ph type="ftr" sz="quarter" idx="3"/>
          </p:nvPr>
        </p:nvSpPr>
        <p:spPr>
          <a:xfrm>
            <a:off x="10345658" y="39677164"/>
            <a:ext cx="9588659" cy="2279158"/>
          </a:xfrm>
          <a:prstGeom prst="rect">
            <a:avLst/>
          </a:prstGeom>
        </p:spPr>
        <p:txBody>
          <a:bodyPr vert="horz" lIns="417643" tIns="208822" rIns="417643" bIns="208822" rtlCol="0" anchor="ctr"/>
          <a:lstStyle>
            <a:lvl1pPr algn="ctr">
              <a:defRPr sz="55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21700649" y="39677164"/>
            <a:ext cx="7065328" cy="2279158"/>
          </a:xfrm>
          <a:prstGeom prst="rect">
            <a:avLst/>
          </a:prstGeom>
        </p:spPr>
        <p:txBody>
          <a:bodyPr vert="horz" lIns="417643" tIns="208822" rIns="417643" bIns="208822" rtlCol="0" anchor="ctr"/>
          <a:lstStyle>
            <a:lvl1pPr algn="r">
              <a:defRPr sz="5500">
                <a:solidFill>
                  <a:schemeClr val="tx1">
                    <a:tint val="75000"/>
                  </a:schemeClr>
                </a:solidFill>
              </a:defRPr>
            </a:lvl1pPr>
          </a:lstStyle>
          <a:p>
            <a:fld id="{120914C2-0EA5-48CD-BD8E-8737C8AC9500}" type="slidenum">
              <a:rPr lang="fr-BE" smtClean="0"/>
              <a:t>‹N°›</a:t>
            </a:fld>
            <a:endParaRPr lang="fr-BE"/>
          </a:p>
        </p:txBody>
      </p:sp>
    </p:spTree>
    <p:extLst>
      <p:ext uri="{BB962C8B-B14F-4D97-AF65-F5344CB8AC3E}">
        <p14:creationId xmlns:p14="http://schemas.microsoft.com/office/powerpoint/2010/main" val="40507123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6431" rtl="0" eaLnBrk="1" latinLnBrk="0" hangingPunct="1">
        <a:spcBef>
          <a:spcPct val="0"/>
        </a:spcBef>
        <a:buNone/>
        <a:defRPr sz="20100" kern="1200">
          <a:solidFill>
            <a:schemeClr val="tx1"/>
          </a:solidFill>
          <a:latin typeface="+mj-lt"/>
          <a:ea typeface="+mj-ea"/>
          <a:cs typeface="+mj-cs"/>
        </a:defRPr>
      </a:lvl1pPr>
    </p:titleStyle>
    <p:bodyStyle>
      <a:lvl1pPr marL="1566161" indent="-1566161" algn="l" defTabSz="4176431" rtl="0" eaLnBrk="1" latinLnBrk="0" hangingPunct="1">
        <a:spcBef>
          <a:spcPct val="20000"/>
        </a:spcBef>
        <a:buFont typeface="Arial" pitchFamily="34" charset="0"/>
        <a:buChar char="•"/>
        <a:defRPr sz="14600" kern="1200">
          <a:solidFill>
            <a:schemeClr val="tx1"/>
          </a:solidFill>
          <a:latin typeface="+mn-lt"/>
          <a:ea typeface="+mn-ea"/>
          <a:cs typeface="+mn-cs"/>
        </a:defRPr>
      </a:lvl1pPr>
      <a:lvl2pPr marL="3393350" indent="-1305135" algn="l" defTabSz="4176431" rtl="0" eaLnBrk="1" latinLnBrk="0" hangingPunct="1">
        <a:spcBef>
          <a:spcPct val="20000"/>
        </a:spcBef>
        <a:buFont typeface="Arial" pitchFamily="34" charset="0"/>
        <a:buChar char="–"/>
        <a:defRPr sz="12800" kern="1200">
          <a:solidFill>
            <a:schemeClr val="tx1"/>
          </a:solidFill>
          <a:latin typeface="+mn-lt"/>
          <a:ea typeface="+mn-ea"/>
          <a:cs typeface="+mn-cs"/>
        </a:defRPr>
      </a:lvl2pPr>
      <a:lvl3pPr marL="5220538" indent="-1044108" algn="l" defTabSz="4176431" rtl="0" eaLnBrk="1" latinLnBrk="0" hangingPunct="1">
        <a:spcBef>
          <a:spcPct val="20000"/>
        </a:spcBef>
        <a:buFont typeface="Arial" pitchFamily="34" charset="0"/>
        <a:buChar char="•"/>
        <a:defRPr sz="11000" kern="1200">
          <a:solidFill>
            <a:schemeClr val="tx1"/>
          </a:solidFill>
          <a:latin typeface="+mn-lt"/>
          <a:ea typeface="+mn-ea"/>
          <a:cs typeface="+mn-cs"/>
        </a:defRPr>
      </a:lvl3pPr>
      <a:lvl4pPr marL="7308753"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4pPr>
      <a:lvl5pPr marL="939696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fr-FR"/>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mailto:alice.delserieys@univ-amu.fr" TargetMode="External"/><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571018" y="12582269"/>
            <a:ext cx="29163240" cy="12385376"/>
          </a:xfrm>
          <a:prstGeom prst="roundRect">
            <a:avLst>
              <a:gd name="adj" fmla="val 6383"/>
            </a:avLst>
          </a:prstGeom>
          <a:solidFill>
            <a:srgbClr val="DCE6F2">
              <a:alpha val="50000"/>
            </a:srgbClr>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accent1"/>
                </a:solidFill>
              </a:rPr>
              <a:t>Conception d’un jeu pour manipuler les sous-concepts de hasard (chance, aléatoire, contingence) dans l’évolution du vivant</a:t>
            </a: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smtClean="0">
              <a:solidFill>
                <a:schemeClr val="tx1"/>
              </a:solidFill>
            </a:endParaRPr>
          </a:p>
          <a:p>
            <a:pPr algn="ctr"/>
            <a:endParaRPr lang="fr-FR" sz="3200" dirty="0" smtClean="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a:p>
            <a:pPr algn="ctr"/>
            <a:endParaRPr lang="fr-FR" sz="3200" dirty="0">
              <a:solidFill>
                <a:schemeClr val="tx1"/>
              </a:solidFill>
            </a:endParaRPr>
          </a:p>
          <a:p>
            <a:pPr algn="ctr"/>
            <a:endParaRPr lang="fr-FR" sz="3200" dirty="0" smtClean="0">
              <a:solidFill>
                <a:schemeClr val="tx1"/>
              </a:solidFill>
            </a:endParaRPr>
          </a:p>
        </p:txBody>
      </p:sp>
      <p:pic>
        <p:nvPicPr>
          <p:cNvPr id="5" name="Image 4"/>
          <p:cNvPicPr>
            <a:picLocks noChangeAspect="1"/>
          </p:cNvPicPr>
          <p:nvPr/>
        </p:nvPicPr>
        <p:blipFill>
          <a:blip r:embed="rId2"/>
          <a:stretch>
            <a:fillRect/>
          </a:stretch>
        </p:blipFill>
        <p:spPr>
          <a:xfrm>
            <a:off x="242200" y="354400"/>
            <a:ext cx="6760883" cy="1947472"/>
          </a:xfrm>
          <a:prstGeom prst="rect">
            <a:avLst/>
          </a:prstGeom>
        </p:spPr>
      </p:pic>
      <p:sp>
        <p:nvSpPr>
          <p:cNvPr id="6" name="ZoneTexte 5"/>
          <p:cNvSpPr txBox="1"/>
          <p:nvPr/>
        </p:nvSpPr>
        <p:spPr>
          <a:xfrm>
            <a:off x="2106539" y="4850395"/>
            <a:ext cx="24266696" cy="1323439"/>
          </a:xfrm>
          <a:prstGeom prst="rect">
            <a:avLst/>
          </a:prstGeom>
          <a:noFill/>
        </p:spPr>
        <p:txBody>
          <a:bodyPr wrap="square" rtlCol="0">
            <a:spAutoFit/>
          </a:bodyPr>
          <a:lstStyle/>
          <a:p>
            <a:r>
              <a:rPr lang="fr-FR" sz="2800" u="sng" dirty="0" err="1"/>
              <a:t>Delserieys</a:t>
            </a:r>
            <a:r>
              <a:rPr lang="fr-FR" sz="2800" u="sng" dirty="0"/>
              <a:t>, Alice</a:t>
            </a:r>
            <a:r>
              <a:rPr lang="fr-FR" sz="2800" baseline="30000" dirty="0"/>
              <a:t>(1)</a:t>
            </a:r>
            <a:r>
              <a:rPr lang="fr-FR" sz="2800" dirty="0"/>
              <a:t>, </a:t>
            </a:r>
            <a:r>
              <a:rPr lang="fr-FR" sz="2800" dirty="0" smtClean="0"/>
              <a:t>Armand Hélène, Brandt-</a:t>
            </a:r>
            <a:r>
              <a:rPr lang="fr-FR" sz="2800" dirty="0" err="1" smtClean="0"/>
              <a:t>Pomares</a:t>
            </a:r>
            <a:r>
              <a:rPr lang="fr-FR" sz="2800" dirty="0" smtClean="0"/>
              <a:t> Pascale</a:t>
            </a:r>
            <a:r>
              <a:rPr lang="fr-FR" sz="2800" baseline="30000" dirty="0"/>
              <a:t>(1)</a:t>
            </a:r>
            <a:r>
              <a:rPr lang="fr-FR" sz="2800" dirty="0" smtClean="0"/>
              <a:t>, </a:t>
            </a:r>
            <a:r>
              <a:rPr lang="fr-FR" sz="2800" dirty="0" err="1" smtClean="0"/>
              <a:t>Castera</a:t>
            </a:r>
            <a:r>
              <a:rPr lang="fr-FR" sz="2800" dirty="0" smtClean="0"/>
              <a:t> Jérémy</a:t>
            </a:r>
            <a:r>
              <a:rPr lang="fr-FR" sz="2800" baseline="30000" dirty="0"/>
              <a:t>(1)</a:t>
            </a:r>
            <a:r>
              <a:rPr lang="fr-FR" sz="2800" dirty="0" smtClean="0"/>
              <a:t>, </a:t>
            </a:r>
            <a:r>
              <a:rPr lang="fr-FR" sz="2800" dirty="0" err="1" smtClean="0"/>
              <a:t>Coiffard</a:t>
            </a:r>
            <a:r>
              <a:rPr lang="fr-FR" sz="2800" dirty="0" smtClean="0"/>
              <a:t> Claire</a:t>
            </a:r>
            <a:r>
              <a:rPr lang="fr-FR" sz="2800" baseline="30000" dirty="0"/>
              <a:t>(1)</a:t>
            </a:r>
            <a:r>
              <a:rPr lang="fr-FR" sz="2800" dirty="0" smtClean="0"/>
              <a:t>, </a:t>
            </a:r>
            <a:r>
              <a:rPr lang="fr-FR" sz="2800" dirty="0" err="1" smtClean="0"/>
              <a:t>Coupaud</a:t>
            </a:r>
            <a:r>
              <a:rPr lang="fr-FR" sz="2800" dirty="0" smtClean="0"/>
              <a:t> Magali</a:t>
            </a:r>
            <a:r>
              <a:rPr lang="fr-FR" sz="2800" baseline="30000" dirty="0"/>
              <a:t>(1)</a:t>
            </a:r>
            <a:r>
              <a:rPr lang="fr-FR" sz="2800" dirty="0" smtClean="0"/>
              <a:t>, Gobert Julie, </a:t>
            </a:r>
            <a:r>
              <a:rPr lang="fr-FR" sz="2800" dirty="0" err="1"/>
              <a:t>Jégou</a:t>
            </a:r>
            <a:r>
              <a:rPr lang="fr-FR" sz="2800" dirty="0"/>
              <a:t> </a:t>
            </a:r>
            <a:r>
              <a:rPr lang="fr-FR" sz="2800" dirty="0" smtClean="0"/>
              <a:t>Corinne</a:t>
            </a:r>
            <a:r>
              <a:rPr lang="fr-FR" sz="2800" baseline="30000" dirty="0"/>
              <a:t>(1)</a:t>
            </a:r>
            <a:endParaRPr lang="fr-FR" sz="2800" dirty="0" smtClean="0"/>
          </a:p>
          <a:p>
            <a:r>
              <a:rPr lang="fr-FR" sz="2800" dirty="0" err="1" smtClean="0"/>
              <a:t>Rotenberg</a:t>
            </a:r>
            <a:r>
              <a:rPr lang="fr-FR" sz="2800" dirty="0" smtClean="0"/>
              <a:t> Miguel </a:t>
            </a:r>
            <a:r>
              <a:rPr lang="fr-FR" sz="2800" baseline="30000" dirty="0" smtClean="0"/>
              <a:t>(2)</a:t>
            </a:r>
            <a:r>
              <a:rPr lang="fr-FR" sz="2800" dirty="0" smtClean="0"/>
              <a:t> , </a:t>
            </a:r>
            <a:r>
              <a:rPr lang="fr-FR" sz="2800" dirty="0" err="1" smtClean="0"/>
              <a:t>Tortochot</a:t>
            </a:r>
            <a:r>
              <a:rPr lang="fr-FR" sz="2800" dirty="0" smtClean="0"/>
              <a:t> </a:t>
            </a:r>
            <a:r>
              <a:rPr lang="fr-FR" sz="2800" dirty="0" err="1" smtClean="0"/>
              <a:t>éric</a:t>
            </a:r>
            <a:r>
              <a:rPr lang="fr-FR" sz="2800" dirty="0" smtClean="0"/>
              <a:t>(</a:t>
            </a:r>
            <a:r>
              <a:rPr lang="fr-FR" sz="2400" dirty="0" smtClean="0"/>
              <a:t>1)</a:t>
            </a:r>
          </a:p>
          <a:p>
            <a:r>
              <a:rPr lang="fr-FR" sz="2400" baseline="30000" dirty="0" smtClean="0"/>
              <a:t>(</a:t>
            </a:r>
            <a:r>
              <a:rPr lang="fr-FR" sz="2400" baseline="30000" dirty="0"/>
              <a:t>1)</a:t>
            </a:r>
            <a:r>
              <a:rPr lang="fr-FR" sz="2400" dirty="0"/>
              <a:t>ADEF EA4671, Aix-Marseille Université, ENS Lyon </a:t>
            </a:r>
            <a:r>
              <a:rPr lang="fr-FR" sz="2400" dirty="0" smtClean="0"/>
              <a:t>– France - </a:t>
            </a:r>
            <a:r>
              <a:rPr lang="fr-FR" sz="2400" dirty="0" smtClean="0">
                <a:hlinkClick r:id="rId3"/>
              </a:rPr>
              <a:t>alice.delserieys@univ-amu.fr</a:t>
            </a:r>
            <a:endParaRPr lang="fr-FR" sz="2400" dirty="0"/>
          </a:p>
        </p:txBody>
      </p:sp>
      <p:sp>
        <p:nvSpPr>
          <p:cNvPr id="7" name="ZoneTexte 6"/>
          <p:cNvSpPr txBox="1"/>
          <p:nvPr/>
        </p:nvSpPr>
        <p:spPr>
          <a:xfrm>
            <a:off x="596833" y="6298892"/>
            <a:ext cx="28773876" cy="6112431"/>
          </a:xfrm>
          <a:prstGeom prst="roundRect">
            <a:avLst>
              <a:gd name="adj" fmla="val 5914"/>
            </a:avLst>
          </a:prstGeom>
          <a:noFill/>
          <a:ln w="76200" cmpd="sng">
            <a:solidFill>
              <a:schemeClr val="accent1"/>
            </a:solidFill>
            <a:round/>
          </a:ln>
          <a:effectLst/>
        </p:spPr>
        <p:txBody>
          <a:bodyPr wrap="square" rtlCol="0">
            <a:spAutoFit/>
          </a:bodyPr>
          <a:lstStyle/>
          <a:p>
            <a:pPr algn="ctr"/>
            <a:r>
              <a:rPr lang="fr-FR" sz="3600" b="1" dirty="0" smtClean="0">
                <a:solidFill>
                  <a:schemeClr val="accent1"/>
                </a:solidFill>
              </a:rPr>
              <a:t>Contexte du projet EGRESS (</a:t>
            </a:r>
            <a:r>
              <a:rPr lang="en-US" sz="3600" b="1" dirty="0">
                <a:solidFill>
                  <a:schemeClr val="accent1"/>
                </a:solidFill>
              </a:rPr>
              <a:t>Educational Game about Randomness &amp; Evolution for Students in </a:t>
            </a:r>
            <a:r>
              <a:rPr lang="en-US" sz="3600" b="1" dirty="0" smtClean="0">
                <a:solidFill>
                  <a:schemeClr val="accent1"/>
                </a:solidFill>
              </a:rPr>
              <a:t>Science)</a:t>
            </a:r>
            <a:endParaRPr lang="fr-FR" sz="3600" dirty="0">
              <a:solidFill>
                <a:schemeClr val="accent1"/>
              </a:solidFill>
            </a:endParaRPr>
          </a:p>
          <a:p>
            <a:pPr algn="ctr"/>
            <a:r>
              <a:rPr lang="fr-FR" sz="3600" b="1" dirty="0" smtClean="0">
                <a:solidFill>
                  <a:schemeClr val="accent1"/>
                </a:solidFill>
              </a:rPr>
              <a:t> </a:t>
            </a:r>
            <a:r>
              <a:rPr lang="fr-FR" sz="2800" dirty="0" smtClean="0"/>
              <a:t>L’enseignement </a:t>
            </a:r>
            <a:r>
              <a:rPr lang="fr-FR" sz="2800" dirty="0"/>
              <a:t>de la théorie de l’évolution des espèces est au cœur de nombreuses études menées de l’école primaire à l’université. On peut expliquer ceci par son importance fondamentale dans la biologie moderne. C'est aussi un sujet controversé lorsqu'il s'agit des croyances </a:t>
            </a:r>
            <a:r>
              <a:rPr lang="fr-FR" sz="2800" dirty="0" smtClean="0"/>
              <a:t>religieuses </a:t>
            </a:r>
            <a:r>
              <a:rPr lang="en-US" sz="2800" dirty="0"/>
              <a:t>(Hanley, Bennett &amp; </a:t>
            </a:r>
            <a:r>
              <a:rPr lang="en-US" sz="2800" dirty="0" err="1"/>
              <a:t>Ratcliffe</a:t>
            </a:r>
            <a:r>
              <a:rPr lang="en-US" sz="2800" dirty="0"/>
              <a:t>, 2014; </a:t>
            </a:r>
            <a:r>
              <a:rPr lang="en-US" sz="2800" dirty="0" err="1"/>
              <a:t>Yasri</a:t>
            </a:r>
            <a:r>
              <a:rPr lang="en-US" sz="2800" dirty="0"/>
              <a:t> &amp; Mancy, 2014</a:t>
            </a:r>
            <a:r>
              <a:rPr lang="en-US" sz="2800" dirty="0" smtClean="0"/>
              <a:t>)</a:t>
            </a:r>
            <a:r>
              <a:rPr lang="fr-FR" sz="2800" dirty="0" smtClean="0"/>
              <a:t>. </a:t>
            </a:r>
            <a:r>
              <a:rPr lang="fr-FR" sz="2800" dirty="0"/>
              <a:t>Ainsi les difficultés conceptuelles intrinsèques à la théorie de l’évolution rendent son enseignement </a:t>
            </a:r>
            <a:r>
              <a:rPr lang="fr-FR" sz="2800" dirty="0" smtClean="0"/>
              <a:t>délicat </a:t>
            </a:r>
            <a:r>
              <a:rPr lang="nl-NL" sz="2800" dirty="0"/>
              <a:t>(van Dijk &amp; </a:t>
            </a:r>
            <a:r>
              <a:rPr lang="nl-NL" sz="2800" dirty="0" err="1"/>
              <a:t>Reydon</a:t>
            </a:r>
            <a:r>
              <a:rPr lang="nl-NL" sz="2800" dirty="0"/>
              <a:t>, 2010; Smith, 2010)</a:t>
            </a:r>
            <a:r>
              <a:rPr lang="fr-FR" sz="2800" dirty="0" smtClean="0"/>
              <a:t>. </a:t>
            </a:r>
            <a:r>
              <a:rPr lang="fr-FR" sz="2800" b="1" dirty="0"/>
              <a:t>Ces difficultés sont notamment liées à la dynamique du modèle évolutif, impliquant les concepts de hasard, de contingence et de sélection naturelle</a:t>
            </a:r>
            <a:r>
              <a:rPr lang="fr-FR" sz="2800" b="1" dirty="0" smtClean="0"/>
              <a:t>.</a:t>
            </a:r>
          </a:p>
          <a:p>
            <a:pPr algn="just"/>
            <a:endParaRPr lang="fr-FR" sz="2800" dirty="0"/>
          </a:p>
          <a:p>
            <a:pPr algn="just"/>
            <a:r>
              <a:rPr lang="fr-FR" sz="2800" dirty="0"/>
              <a:t>Indispensable à l’explication des mécanismes de l’évolution du vivant, le hasard est également un concept inhérent à toute activité de jeu. </a:t>
            </a:r>
            <a:r>
              <a:rPr lang="fr-FR" sz="2800" b="1" dirty="0"/>
              <a:t>Ce hasard s’exprime par l’incertitude du joueur quant au résultat du jeu et participe au plaisir et à l’attrait du </a:t>
            </a:r>
            <a:r>
              <a:rPr lang="fr-FR" sz="2800" b="1" dirty="0" smtClean="0"/>
              <a:t>jeu </a:t>
            </a:r>
            <a:r>
              <a:rPr lang="fr-FR" sz="2800" dirty="0" smtClean="0"/>
              <a:t>(</a:t>
            </a:r>
            <a:r>
              <a:rPr lang="fr-FR" sz="2800" dirty="0" err="1" smtClean="0"/>
              <a:t>Solinski</a:t>
            </a:r>
            <a:r>
              <a:rPr lang="fr-FR" sz="2800" dirty="0" smtClean="0"/>
              <a:t>, 2015). </a:t>
            </a:r>
            <a:r>
              <a:rPr lang="fr-FR" sz="2800" dirty="0"/>
              <a:t>En lien avec l’Evolution du vivant, quelques jeux existent dans le commerce au niveau international, que ce soit des jeux de plateau comme Evolution, ou des jeux vidéo comme Spore. Cependant, plusieurs auteurs soulignent les limites de certains jeux adoptant davantage un modèle finaliste de l’Evolution </a:t>
            </a:r>
            <a:r>
              <a:rPr lang="fr-FR" sz="2800" dirty="0" smtClean="0"/>
              <a:t>en </a:t>
            </a:r>
            <a:r>
              <a:rPr lang="fr-FR" sz="2800" dirty="0"/>
              <a:t>ignorant le </a:t>
            </a:r>
            <a:r>
              <a:rPr lang="fr-FR" sz="2800" dirty="0" smtClean="0"/>
              <a:t>hasard (</a:t>
            </a:r>
            <a:r>
              <a:rPr lang="en-US" sz="2800" dirty="0" smtClean="0"/>
              <a:t>Bean, Sinatra &amp; Schrader, 2010)</a:t>
            </a:r>
            <a:r>
              <a:rPr lang="fr-FR" sz="2800" dirty="0" smtClean="0"/>
              <a:t>. </a:t>
            </a:r>
            <a:r>
              <a:rPr lang="fr-FR" sz="2800" dirty="0"/>
              <a:t>Ils mettent, notamment, en évidence la difficulté pour des enseignants à utiliser ces jeux au risque de renforcer des idées essentialistes, téléologiques ou intentionnalistes. </a:t>
            </a:r>
            <a:endParaRPr lang="fr-FR" sz="2800" b="1" dirty="0"/>
          </a:p>
          <a:p>
            <a:pPr algn="just"/>
            <a:r>
              <a:rPr lang="fr-FR" sz="2800" b="1" dirty="0" smtClean="0"/>
              <a:t>Ainsi</a:t>
            </a:r>
            <a:r>
              <a:rPr lang="fr-FR" sz="2800" b="1" dirty="0"/>
              <a:t>, ce projet travaille la manière dont le concept d’Evolution du vivant peut être abordé dans un </a:t>
            </a:r>
            <a:r>
              <a:rPr lang="fr-FR" sz="2800" b="1" dirty="0" smtClean="0"/>
              <a:t>jeu pour accompagner </a:t>
            </a:r>
            <a:r>
              <a:rPr lang="fr-FR" sz="2800" b="1" dirty="0"/>
              <a:t>le travail de l’implicite vers l’explicite </a:t>
            </a:r>
            <a:r>
              <a:rPr lang="fr-FR" sz="2800" b="1" dirty="0" smtClean="0"/>
              <a:t>et encourager </a:t>
            </a:r>
            <a:r>
              <a:rPr lang="fr-FR" sz="2800" b="1" dirty="0"/>
              <a:t>des apprentissages à partir de situations portées par un jeu en lien avec l’évolution du vivant</a:t>
            </a:r>
            <a:r>
              <a:rPr lang="fr-FR" sz="2800" b="1" dirty="0" smtClean="0"/>
              <a:t>.</a:t>
            </a:r>
          </a:p>
        </p:txBody>
      </p:sp>
      <p:sp>
        <p:nvSpPr>
          <p:cNvPr id="12" name="Rectangle 7"/>
          <p:cNvSpPr>
            <a:spLocks noChangeArrowheads="1"/>
          </p:cNvSpPr>
          <p:nvPr/>
        </p:nvSpPr>
        <p:spPr bwMode="auto">
          <a:xfrm>
            <a:off x="0" y="0"/>
            <a:ext cx="302799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8" name="Rectangle à coins arrondis 37"/>
          <p:cNvSpPr/>
          <p:nvPr/>
        </p:nvSpPr>
        <p:spPr>
          <a:xfrm>
            <a:off x="757818" y="38372420"/>
            <a:ext cx="22297238" cy="4212005"/>
          </a:xfrm>
          <a:prstGeom prst="roundRect">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3600" dirty="0" smtClean="0">
                <a:solidFill>
                  <a:schemeClr val="tx1"/>
                </a:solidFill>
              </a:rPr>
              <a:t>BIBLIOGRAPHIE :</a:t>
            </a:r>
          </a:p>
          <a:p>
            <a:r>
              <a:rPr lang="en-US" sz="1800" dirty="0" err="1">
                <a:solidFill>
                  <a:schemeClr val="tx1"/>
                </a:solidFill>
              </a:rPr>
              <a:t>Ardito</a:t>
            </a:r>
            <a:r>
              <a:rPr lang="en-US" sz="1800" dirty="0">
                <a:solidFill>
                  <a:schemeClr val="tx1"/>
                </a:solidFill>
              </a:rPr>
              <a:t>, C., </a:t>
            </a:r>
            <a:r>
              <a:rPr lang="en-US" sz="1800" dirty="0" err="1">
                <a:solidFill>
                  <a:schemeClr val="tx1"/>
                </a:solidFill>
              </a:rPr>
              <a:t>Buono</a:t>
            </a:r>
            <a:r>
              <a:rPr lang="en-US" sz="1800" dirty="0">
                <a:solidFill>
                  <a:schemeClr val="tx1"/>
                </a:solidFill>
              </a:rPr>
              <a:t>, P., </a:t>
            </a:r>
            <a:r>
              <a:rPr lang="en-US" sz="1800" dirty="0" err="1">
                <a:solidFill>
                  <a:schemeClr val="tx1"/>
                </a:solidFill>
              </a:rPr>
              <a:t>Costabile</a:t>
            </a:r>
            <a:r>
              <a:rPr lang="en-US" sz="1800" dirty="0">
                <a:solidFill>
                  <a:schemeClr val="tx1"/>
                </a:solidFill>
              </a:rPr>
              <a:t>, M. F., </a:t>
            </a:r>
            <a:r>
              <a:rPr lang="en-US" sz="1800" dirty="0" err="1">
                <a:solidFill>
                  <a:schemeClr val="tx1"/>
                </a:solidFill>
              </a:rPr>
              <a:t>Lanzilotti</a:t>
            </a:r>
            <a:r>
              <a:rPr lang="en-US" sz="1800" dirty="0">
                <a:solidFill>
                  <a:schemeClr val="tx1"/>
                </a:solidFill>
              </a:rPr>
              <a:t>, R., </a:t>
            </a:r>
            <a:r>
              <a:rPr lang="en-US" sz="1800" dirty="0" err="1">
                <a:solidFill>
                  <a:schemeClr val="tx1"/>
                </a:solidFill>
              </a:rPr>
              <a:t>Piccinno</a:t>
            </a:r>
            <a:r>
              <a:rPr lang="en-US" sz="1800" dirty="0">
                <a:solidFill>
                  <a:schemeClr val="tx1"/>
                </a:solidFill>
              </a:rPr>
              <a:t>, A., &amp; Zhu, L. (2015). On the transferability of a meta-design model supporting End-User Development. Universal Access in the Information Society, 14(2), 169-186</a:t>
            </a:r>
            <a:r>
              <a:rPr lang="en-US" sz="1800" dirty="0" smtClean="0">
                <a:solidFill>
                  <a:schemeClr val="tx1"/>
                </a:solidFill>
              </a:rPr>
              <a:t>.</a:t>
            </a:r>
          </a:p>
          <a:p>
            <a:r>
              <a:rPr lang="en-US" sz="1800" dirty="0" smtClean="0">
                <a:solidFill>
                  <a:schemeClr val="tx1"/>
                </a:solidFill>
              </a:rPr>
              <a:t>Bean</a:t>
            </a:r>
            <a:r>
              <a:rPr lang="en-US" sz="1800" dirty="0">
                <a:solidFill>
                  <a:schemeClr val="tx1"/>
                </a:solidFill>
              </a:rPr>
              <a:t>, T. E., Sinatra, G. M., &amp; Schrader, P. G. (2010). Spore: Spawning Evolutionary Misconceptions? Journal of Science Education and Technology, 19(5), 409‑414. </a:t>
            </a:r>
            <a:endParaRPr lang="fr-FR" sz="1800" dirty="0" smtClean="0">
              <a:solidFill>
                <a:schemeClr val="tx1"/>
              </a:solidFill>
            </a:endParaRPr>
          </a:p>
          <a:p>
            <a:r>
              <a:rPr lang="fr-FR" sz="1800" dirty="0" err="1" smtClean="0">
                <a:solidFill>
                  <a:schemeClr val="tx1"/>
                </a:solidFill>
              </a:rPr>
              <a:t>Coupaud</a:t>
            </a:r>
            <a:r>
              <a:rPr lang="fr-FR" sz="1800" dirty="0">
                <a:solidFill>
                  <a:schemeClr val="tx1"/>
                </a:solidFill>
              </a:rPr>
              <a:t>, M., </a:t>
            </a:r>
            <a:r>
              <a:rPr lang="fr-FR" sz="1800" dirty="0" err="1">
                <a:solidFill>
                  <a:schemeClr val="tx1"/>
                </a:solidFill>
              </a:rPr>
              <a:t>Delserieys</a:t>
            </a:r>
            <a:r>
              <a:rPr lang="fr-FR" sz="1800" dirty="0">
                <a:solidFill>
                  <a:schemeClr val="tx1"/>
                </a:solidFill>
              </a:rPr>
              <a:t>, A., </a:t>
            </a:r>
            <a:r>
              <a:rPr lang="fr-FR" sz="1800" dirty="0" err="1">
                <a:solidFill>
                  <a:schemeClr val="tx1"/>
                </a:solidFill>
              </a:rPr>
              <a:t>Jégou</a:t>
            </a:r>
            <a:r>
              <a:rPr lang="fr-FR" sz="1800" dirty="0">
                <a:solidFill>
                  <a:schemeClr val="tx1"/>
                </a:solidFill>
              </a:rPr>
              <a:t>, C., Brandt-</a:t>
            </a:r>
            <a:r>
              <a:rPr lang="fr-FR" sz="1800" dirty="0" err="1">
                <a:solidFill>
                  <a:schemeClr val="tx1"/>
                </a:solidFill>
              </a:rPr>
              <a:t>Pomares</a:t>
            </a:r>
            <a:r>
              <a:rPr lang="fr-FR" sz="1800" dirty="0">
                <a:solidFill>
                  <a:schemeClr val="tx1"/>
                </a:solidFill>
              </a:rPr>
              <a:t>, P., &amp; </a:t>
            </a:r>
            <a:r>
              <a:rPr lang="fr-FR" sz="1800" dirty="0" err="1">
                <a:solidFill>
                  <a:schemeClr val="tx1"/>
                </a:solidFill>
              </a:rPr>
              <a:t>Agostini</a:t>
            </a:r>
            <a:r>
              <a:rPr lang="fr-FR" sz="1800" dirty="0">
                <a:solidFill>
                  <a:schemeClr val="tx1"/>
                </a:solidFill>
              </a:rPr>
              <a:t>, M. (</a:t>
            </a:r>
            <a:r>
              <a:rPr lang="fr-FR" sz="1800" dirty="0" smtClean="0">
                <a:solidFill>
                  <a:schemeClr val="tx1"/>
                </a:solidFill>
              </a:rPr>
              <a:t>2016). </a:t>
            </a:r>
            <a:r>
              <a:rPr lang="fr-FR" sz="1800" dirty="0">
                <a:solidFill>
                  <a:schemeClr val="tx1"/>
                </a:solidFill>
              </a:rPr>
              <a:t>Idées des élèves sur le hasard lors de discussions à visée philosophique. </a:t>
            </a:r>
            <a:r>
              <a:rPr lang="fr-FR" sz="1800" dirty="0" err="1">
                <a:solidFill>
                  <a:schemeClr val="tx1"/>
                </a:solidFill>
              </a:rPr>
              <a:t>Educational</a:t>
            </a:r>
            <a:r>
              <a:rPr lang="fr-FR" sz="1800" dirty="0">
                <a:solidFill>
                  <a:schemeClr val="tx1"/>
                </a:solidFill>
              </a:rPr>
              <a:t> Journal of the </a:t>
            </a:r>
            <a:r>
              <a:rPr lang="fr-FR" sz="1800" dirty="0" err="1">
                <a:solidFill>
                  <a:schemeClr val="tx1"/>
                </a:solidFill>
              </a:rPr>
              <a:t>University</a:t>
            </a:r>
            <a:r>
              <a:rPr lang="fr-FR" sz="1800" dirty="0">
                <a:solidFill>
                  <a:schemeClr val="tx1"/>
                </a:solidFill>
              </a:rPr>
              <a:t> of Patras UNESCO Chair, 3.</a:t>
            </a:r>
          </a:p>
          <a:p>
            <a:r>
              <a:rPr lang="fr-FR" sz="1800" dirty="0" err="1" smtClean="0">
                <a:solidFill>
                  <a:schemeClr val="tx1"/>
                </a:solidFill>
              </a:rPr>
              <a:t>Gayon</a:t>
            </a:r>
            <a:r>
              <a:rPr lang="fr-FR" sz="1800" dirty="0">
                <a:solidFill>
                  <a:schemeClr val="tx1"/>
                </a:solidFill>
              </a:rPr>
              <a:t>, J. (2005). Évolution et hasard. Laval théologique et philosophique, 61(3), 527-537</a:t>
            </a:r>
            <a:r>
              <a:rPr lang="fr-FR" sz="1800" dirty="0" smtClean="0">
                <a:solidFill>
                  <a:schemeClr val="tx1"/>
                </a:solidFill>
              </a:rPr>
              <a:t>.</a:t>
            </a:r>
          </a:p>
          <a:p>
            <a:r>
              <a:rPr lang="fr-FR" sz="1800" dirty="0">
                <a:solidFill>
                  <a:schemeClr val="tx1"/>
                </a:solidFill>
              </a:rPr>
              <a:t>GOBERT, J. (2014). Processus d'enseignement-apprentissage de raisonnements </a:t>
            </a:r>
            <a:r>
              <a:rPr lang="fr-FR" sz="1800" dirty="0" err="1" smtClean="0">
                <a:solidFill>
                  <a:schemeClr val="tx1"/>
                </a:solidFill>
              </a:rPr>
              <a:t>néodarwiniens</a:t>
            </a:r>
            <a:r>
              <a:rPr lang="fr-FR" sz="1800" dirty="0" smtClean="0">
                <a:solidFill>
                  <a:schemeClr val="tx1"/>
                </a:solidFill>
              </a:rPr>
              <a:t> en </a:t>
            </a:r>
            <a:r>
              <a:rPr lang="fr-FR" sz="1800" dirty="0">
                <a:solidFill>
                  <a:schemeClr val="tx1"/>
                </a:solidFill>
              </a:rPr>
              <a:t>classe de sciences de la Vie et de la Terre (Doctoral dissertation, Université de </a:t>
            </a:r>
            <a:r>
              <a:rPr lang="fr-FR" sz="1800" dirty="0" smtClean="0">
                <a:solidFill>
                  <a:schemeClr val="tx1"/>
                </a:solidFill>
              </a:rPr>
              <a:t>Caen Basse-Normandie</a:t>
            </a:r>
            <a:r>
              <a:rPr lang="fr-FR" sz="1800" dirty="0">
                <a:solidFill>
                  <a:schemeClr val="tx1"/>
                </a:solidFill>
              </a:rPr>
              <a:t>).</a:t>
            </a:r>
          </a:p>
          <a:p>
            <a:r>
              <a:rPr lang="fr-FR" sz="1800" dirty="0" smtClean="0">
                <a:solidFill>
                  <a:schemeClr val="tx1"/>
                </a:solidFill>
              </a:rPr>
              <a:t>Hanley</a:t>
            </a:r>
            <a:r>
              <a:rPr lang="fr-FR" sz="1800" dirty="0">
                <a:solidFill>
                  <a:schemeClr val="tx1"/>
                </a:solidFill>
              </a:rPr>
              <a:t>, P., Bennet, J., &amp; </a:t>
            </a:r>
            <a:r>
              <a:rPr lang="fr-FR" sz="1800" dirty="0" err="1">
                <a:solidFill>
                  <a:schemeClr val="tx1"/>
                </a:solidFill>
              </a:rPr>
              <a:t>Ratcliffe</a:t>
            </a:r>
            <a:r>
              <a:rPr lang="fr-FR" sz="1800" dirty="0">
                <a:solidFill>
                  <a:schemeClr val="tx1"/>
                </a:solidFill>
              </a:rPr>
              <a:t>, M. (2014). The inter-</a:t>
            </a:r>
            <a:r>
              <a:rPr lang="fr-FR" sz="1800" dirty="0" err="1">
                <a:solidFill>
                  <a:schemeClr val="tx1"/>
                </a:solidFill>
              </a:rPr>
              <a:t>relationship</a:t>
            </a:r>
            <a:r>
              <a:rPr lang="fr-FR" sz="1800" dirty="0">
                <a:solidFill>
                  <a:schemeClr val="tx1"/>
                </a:solidFill>
              </a:rPr>
              <a:t> of science and religion: a </a:t>
            </a:r>
            <a:r>
              <a:rPr lang="fr-FR" sz="1800" dirty="0" err="1">
                <a:solidFill>
                  <a:schemeClr val="tx1"/>
                </a:solidFill>
              </a:rPr>
              <a:t>typology</a:t>
            </a:r>
            <a:r>
              <a:rPr lang="fr-FR" sz="1800" dirty="0">
                <a:solidFill>
                  <a:schemeClr val="tx1"/>
                </a:solidFill>
              </a:rPr>
              <a:t> of engagement. International Journal of Science Education, 36 (7), 1210-1229</a:t>
            </a:r>
            <a:r>
              <a:rPr lang="fr-FR" sz="1800" dirty="0" smtClean="0">
                <a:solidFill>
                  <a:schemeClr val="tx1"/>
                </a:solidFill>
              </a:rPr>
              <a:t>.</a:t>
            </a:r>
          </a:p>
          <a:p>
            <a:r>
              <a:rPr lang="fr-FR" sz="1800" dirty="0" err="1" smtClean="0">
                <a:solidFill>
                  <a:schemeClr val="tx1"/>
                </a:solidFill>
              </a:rPr>
              <a:t>Jedrzejewski</a:t>
            </a:r>
            <a:r>
              <a:rPr lang="fr-FR" sz="1800" dirty="0">
                <a:solidFill>
                  <a:schemeClr val="tx1"/>
                </a:solidFill>
              </a:rPr>
              <a:t>, F. (2009). Modèles aléatoires et physique probabiliste. Paris: Springer Science.</a:t>
            </a:r>
          </a:p>
          <a:p>
            <a:r>
              <a:rPr lang="fr-FR" sz="1800" dirty="0" smtClean="0">
                <a:solidFill>
                  <a:schemeClr val="tx1"/>
                </a:solidFill>
              </a:rPr>
              <a:t>Merlin</a:t>
            </a:r>
            <a:r>
              <a:rPr lang="fr-FR" sz="1800" dirty="0">
                <a:solidFill>
                  <a:schemeClr val="tx1"/>
                </a:solidFill>
              </a:rPr>
              <a:t>, F. (2013). Mutations et aléas: le hasard dans la théorie de l’évolution. Paris: Hermann.</a:t>
            </a:r>
            <a:endParaRPr lang="en-US" sz="1800" dirty="0" smtClean="0">
              <a:solidFill>
                <a:schemeClr val="tx1"/>
              </a:solidFill>
            </a:endParaRPr>
          </a:p>
          <a:p>
            <a:r>
              <a:rPr lang="en-US" sz="1800" dirty="0" smtClean="0">
                <a:solidFill>
                  <a:schemeClr val="tx1"/>
                </a:solidFill>
              </a:rPr>
              <a:t>Smith</a:t>
            </a:r>
            <a:r>
              <a:rPr lang="en-US" sz="1800" dirty="0">
                <a:solidFill>
                  <a:schemeClr val="tx1"/>
                </a:solidFill>
              </a:rPr>
              <a:t>, M.U. (2010). Current Status of Research in Teaching and Learning Evolution: II. Pedagogical Issues. Science &amp; Education, 19(6-8), 523-538.</a:t>
            </a:r>
          </a:p>
          <a:p>
            <a:r>
              <a:rPr lang="fr-FR" sz="1800" dirty="0" err="1">
                <a:solidFill>
                  <a:schemeClr val="tx1"/>
                </a:solidFill>
              </a:rPr>
              <a:t>Solinski</a:t>
            </a:r>
            <a:r>
              <a:rPr lang="fr-FR" sz="1800" dirty="0">
                <a:solidFill>
                  <a:schemeClr val="tx1"/>
                </a:solidFill>
              </a:rPr>
              <a:t>, B. (2015, octobre 19). </a:t>
            </a:r>
            <a:r>
              <a:rPr lang="fr-FR" sz="1800" dirty="0" err="1">
                <a:solidFill>
                  <a:schemeClr val="tx1"/>
                </a:solidFill>
              </a:rPr>
              <a:t>Ludologie</a:t>
            </a:r>
            <a:r>
              <a:rPr lang="fr-FR" sz="1800" dirty="0">
                <a:solidFill>
                  <a:schemeClr val="tx1"/>
                </a:solidFill>
              </a:rPr>
              <a:t> : jeu, discours, complexité. Université de Lorraine. Consulté à l’adresse http://www.theses.fr/2015LORR0129</a:t>
            </a:r>
            <a:endParaRPr lang="en-US" sz="1800" dirty="0" smtClean="0">
              <a:solidFill>
                <a:schemeClr val="tx1"/>
              </a:solidFill>
            </a:endParaRPr>
          </a:p>
          <a:p>
            <a:r>
              <a:rPr lang="en-US" sz="1800" dirty="0" err="1">
                <a:solidFill>
                  <a:schemeClr val="tx1"/>
                </a:solidFill>
              </a:rPr>
              <a:t>Tortochot</a:t>
            </a:r>
            <a:r>
              <a:rPr lang="en-US" sz="1800" dirty="0">
                <a:solidFill>
                  <a:schemeClr val="tx1"/>
                </a:solidFill>
              </a:rPr>
              <a:t>, É., &amp; </a:t>
            </a:r>
            <a:r>
              <a:rPr lang="en-US" sz="1800" dirty="0" err="1">
                <a:solidFill>
                  <a:schemeClr val="tx1"/>
                </a:solidFill>
              </a:rPr>
              <a:t>Laisney</a:t>
            </a:r>
            <a:r>
              <a:rPr lang="en-US" sz="1800" dirty="0">
                <a:solidFill>
                  <a:schemeClr val="tx1"/>
                </a:solidFill>
              </a:rPr>
              <a:t>, P. (2017). The Collaborative Activities of Learning Design: “Inserting” Partnerships in Engineering and Technology Teaching with Novice Teachers. Paper presented at the PATT Philadelphia. Technology &amp; Engineering Education –Fostering the Creativity of Youth Around The Globe, Philadelphia, </a:t>
            </a:r>
            <a:r>
              <a:rPr lang="en-US" sz="1800" dirty="0" err="1">
                <a:solidFill>
                  <a:schemeClr val="tx1"/>
                </a:solidFill>
              </a:rPr>
              <a:t>USA.Van</a:t>
            </a:r>
            <a:r>
              <a:rPr lang="en-US" sz="1800" dirty="0">
                <a:solidFill>
                  <a:schemeClr val="tx1"/>
                </a:solidFill>
              </a:rPr>
              <a:t> </a:t>
            </a:r>
            <a:r>
              <a:rPr lang="en-US" sz="1800" dirty="0" err="1">
                <a:solidFill>
                  <a:schemeClr val="tx1"/>
                </a:solidFill>
              </a:rPr>
              <a:t>Dijk</a:t>
            </a:r>
            <a:r>
              <a:rPr lang="en-US" sz="1800" dirty="0">
                <a:solidFill>
                  <a:schemeClr val="tx1"/>
                </a:solidFill>
              </a:rPr>
              <a:t>, E. M., &amp; </a:t>
            </a:r>
            <a:r>
              <a:rPr lang="en-US" sz="1800" dirty="0" err="1">
                <a:solidFill>
                  <a:schemeClr val="tx1"/>
                </a:solidFill>
              </a:rPr>
              <a:t>Reydon</a:t>
            </a:r>
            <a:r>
              <a:rPr lang="en-US" sz="1800" dirty="0">
                <a:solidFill>
                  <a:schemeClr val="tx1"/>
                </a:solidFill>
              </a:rPr>
              <a:t>, T. A. C. (2010). A conceptual analysis of evolutionary theory for teacher education. Science &amp; Education, 19, 6-7</a:t>
            </a:r>
            <a:r>
              <a:rPr lang="en-US" sz="1800" dirty="0" smtClean="0">
                <a:solidFill>
                  <a:schemeClr val="tx1"/>
                </a:solidFill>
              </a:rPr>
              <a:t>.</a:t>
            </a:r>
          </a:p>
          <a:p>
            <a:r>
              <a:rPr lang="en-US" sz="1800" dirty="0" err="1">
                <a:solidFill>
                  <a:schemeClr val="tx1"/>
                </a:solidFill>
              </a:rPr>
              <a:t>Yasri</a:t>
            </a:r>
            <a:r>
              <a:rPr lang="en-US" sz="1800" dirty="0">
                <a:solidFill>
                  <a:schemeClr val="tx1"/>
                </a:solidFill>
              </a:rPr>
              <a:t>, P., &amp; Mancy, R. (2014). Understanding Student Approaches to Learning Evolution in the Context of their Perceptions of the Relationship between Science and Religion. International Journal of Science Education, 36 (1), 24-45</a:t>
            </a:r>
            <a:r>
              <a:rPr lang="en-US" sz="1800" dirty="0" smtClean="0">
                <a:solidFill>
                  <a:schemeClr val="tx1"/>
                </a:solidFill>
              </a:rPr>
              <a:t>.</a:t>
            </a:r>
            <a:endParaRPr lang="en-US" sz="1800" dirty="0">
              <a:solidFill>
                <a:schemeClr val="tx1"/>
              </a:solidFill>
            </a:endParaRPr>
          </a:p>
        </p:txBody>
      </p:sp>
      <p:sp>
        <p:nvSpPr>
          <p:cNvPr id="39" name="Rectangle à coins arrondis 38"/>
          <p:cNvSpPr/>
          <p:nvPr/>
        </p:nvSpPr>
        <p:spPr>
          <a:xfrm>
            <a:off x="23937023" y="29965146"/>
            <a:ext cx="6076971" cy="12249428"/>
          </a:xfrm>
          <a:prstGeom prst="roundRect">
            <a:avLst>
              <a:gd name="adj" fmla="val 8945"/>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 </a:t>
            </a:r>
            <a:r>
              <a:rPr lang="en-US" sz="3600" b="1" dirty="0" err="1" smtClean="0">
                <a:solidFill>
                  <a:schemeClr val="accent1"/>
                </a:solidFill>
              </a:rPr>
              <a:t>Approche</a:t>
            </a:r>
            <a:r>
              <a:rPr lang="en-US" sz="3600" b="1" dirty="0" smtClean="0">
                <a:solidFill>
                  <a:schemeClr val="accent1"/>
                </a:solidFill>
              </a:rPr>
              <a:t> </a:t>
            </a:r>
            <a:r>
              <a:rPr lang="en-US" sz="3600" b="1" dirty="0" err="1" smtClean="0">
                <a:solidFill>
                  <a:schemeClr val="accent1"/>
                </a:solidFill>
              </a:rPr>
              <a:t>interdisciplinaire</a:t>
            </a:r>
            <a:endParaRPr lang="en-US" sz="3600" b="1" dirty="0" smtClean="0">
              <a:solidFill>
                <a:schemeClr val="accent1"/>
              </a:solidFill>
            </a:endParaRPr>
          </a:p>
          <a:p>
            <a:pPr algn="ctr"/>
            <a:endParaRPr lang="en-US" sz="3600" dirty="0" smtClean="0">
              <a:solidFill>
                <a:schemeClr val="accent1"/>
              </a:solidFill>
            </a:endParaRPr>
          </a:p>
          <a:p>
            <a:pPr algn="just"/>
            <a:r>
              <a:rPr lang="fr-FR" sz="2400" dirty="0" smtClean="0">
                <a:solidFill>
                  <a:schemeClr val="tx1"/>
                </a:solidFill>
              </a:rPr>
              <a:t>Le </a:t>
            </a:r>
            <a:r>
              <a:rPr lang="fr-FR" sz="2400" dirty="0">
                <a:solidFill>
                  <a:schemeClr val="tx1"/>
                </a:solidFill>
              </a:rPr>
              <a:t>projet EGRESS bénéficie de différents domaines d’expertise que les membres de l’équipe présentent de façon complémentaire. Ainsi, certains membres de l’équipe sont spécialisés dans </a:t>
            </a:r>
            <a:r>
              <a:rPr lang="fr-FR" sz="2400" b="1" dirty="0">
                <a:solidFill>
                  <a:schemeClr val="tx1"/>
                </a:solidFill>
              </a:rPr>
              <a:t>enseignement des sciences</a:t>
            </a:r>
            <a:r>
              <a:rPr lang="fr-FR" sz="2400" dirty="0">
                <a:solidFill>
                  <a:schemeClr val="tx1"/>
                </a:solidFill>
              </a:rPr>
              <a:t> et en particulier les </a:t>
            </a:r>
            <a:r>
              <a:rPr lang="fr-FR" sz="2400" dirty="0" smtClean="0">
                <a:solidFill>
                  <a:schemeClr val="tx1"/>
                </a:solidFill>
              </a:rPr>
              <a:t>sciences biologiques </a:t>
            </a:r>
            <a:r>
              <a:rPr lang="fr-FR" sz="2400" dirty="0">
                <a:solidFill>
                  <a:schemeClr val="tx1"/>
                </a:solidFill>
              </a:rPr>
              <a:t>(J. </a:t>
            </a:r>
            <a:r>
              <a:rPr lang="fr-FR" sz="2400" dirty="0" err="1">
                <a:solidFill>
                  <a:schemeClr val="tx1"/>
                </a:solidFill>
              </a:rPr>
              <a:t>Castéra</a:t>
            </a:r>
            <a:r>
              <a:rPr lang="fr-FR" sz="2400" dirty="0">
                <a:solidFill>
                  <a:schemeClr val="tx1"/>
                </a:solidFill>
              </a:rPr>
              <a:t>, J. Gobert, C. </a:t>
            </a:r>
            <a:r>
              <a:rPr lang="fr-FR" sz="2400" dirty="0" err="1">
                <a:solidFill>
                  <a:schemeClr val="tx1"/>
                </a:solidFill>
              </a:rPr>
              <a:t>Jégou</a:t>
            </a:r>
            <a:r>
              <a:rPr lang="fr-FR" sz="2400" dirty="0">
                <a:solidFill>
                  <a:schemeClr val="tx1"/>
                </a:solidFill>
              </a:rPr>
              <a:t>) et les </a:t>
            </a:r>
            <a:r>
              <a:rPr lang="fr-FR" sz="2400" b="1" dirty="0">
                <a:solidFill>
                  <a:schemeClr val="tx1"/>
                </a:solidFill>
              </a:rPr>
              <a:t>mathématiques </a:t>
            </a:r>
            <a:r>
              <a:rPr lang="fr-FR" sz="2400" dirty="0">
                <a:solidFill>
                  <a:schemeClr val="tx1"/>
                </a:solidFill>
              </a:rPr>
              <a:t>(C. </a:t>
            </a:r>
            <a:r>
              <a:rPr lang="fr-FR" sz="2400" dirty="0" err="1">
                <a:solidFill>
                  <a:schemeClr val="tx1"/>
                </a:solidFill>
              </a:rPr>
              <a:t>Coiffard</a:t>
            </a:r>
            <a:r>
              <a:rPr lang="fr-FR" sz="2400" dirty="0">
                <a:solidFill>
                  <a:schemeClr val="tx1"/>
                </a:solidFill>
              </a:rPr>
              <a:t>). Le projet nécessite également une expertise en </a:t>
            </a:r>
            <a:r>
              <a:rPr lang="fr-FR" sz="2400" b="1" dirty="0">
                <a:solidFill>
                  <a:schemeClr val="tx1"/>
                </a:solidFill>
              </a:rPr>
              <a:t>conception d'artefacts et en créativité </a:t>
            </a:r>
            <a:r>
              <a:rPr lang="fr-FR" sz="2400" dirty="0">
                <a:solidFill>
                  <a:schemeClr val="tx1"/>
                </a:solidFill>
              </a:rPr>
              <a:t>(E. </a:t>
            </a:r>
            <a:r>
              <a:rPr lang="fr-FR" sz="2400" dirty="0" err="1">
                <a:solidFill>
                  <a:schemeClr val="tx1"/>
                </a:solidFill>
              </a:rPr>
              <a:t>Tortochot</a:t>
            </a:r>
            <a:r>
              <a:rPr lang="fr-FR" sz="2400" dirty="0">
                <a:solidFill>
                  <a:schemeClr val="tx1"/>
                </a:solidFill>
              </a:rPr>
              <a:t>), en utilisation des </a:t>
            </a:r>
            <a:r>
              <a:rPr lang="fr-FR" sz="2400" b="1" dirty="0">
                <a:solidFill>
                  <a:schemeClr val="tx1"/>
                </a:solidFill>
              </a:rPr>
              <a:t>technologies numériques en éducation</a:t>
            </a:r>
            <a:r>
              <a:rPr lang="fr-FR" sz="2400" dirty="0">
                <a:solidFill>
                  <a:schemeClr val="tx1"/>
                </a:solidFill>
              </a:rPr>
              <a:t> (H. Armand, P. Brandt-</a:t>
            </a:r>
            <a:r>
              <a:rPr lang="fr-FR" sz="2400" dirty="0" err="1">
                <a:solidFill>
                  <a:schemeClr val="tx1"/>
                </a:solidFill>
              </a:rPr>
              <a:t>Pomares</a:t>
            </a:r>
            <a:r>
              <a:rPr lang="fr-FR" sz="2400" dirty="0">
                <a:solidFill>
                  <a:schemeClr val="tx1"/>
                </a:solidFill>
              </a:rPr>
              <a:t>), en </a:t>
            </a:r>
            <a:r>
              <a:rPr lang="fr-FR" sz="2400" b="1" dirty="0">
                <a:solidFill>
                  <a:schemeClr val="tx1"/>
                </a:solidFill>
              </a:rPr>
              <a:t>développement professionnel des enseignants </a:t>
            </a:r>
            <a:r>
              <a:rPr lang="fr-FR" sz="2400" dirty="0">
                <a:solidFill>
                  <a:schemeClr val="tx1"/>
                </a:solidFill>
              </a:rPr>
              <a:t>(H. Armand, P. Brandt -</a:t>
            </a:r>
            <a:r>
              <a:rPr lang="fr-FR" sz="2400" dirty="0" err="1">
                <a:solidFill>
                  <a:schemeClr val="tx1"/>
                </a:solidFill>
              </a:rPr>
              <a:t>Pomares</a:t>
            </a:r>
            <a:r>
              <a:rPr lang="fr-FR" sz="2400" dirty="0">
                <a:solidFill>
                  <a:schemeClr val="tx1"/>
                </a:solidFill>
              </a:rPr>
              <a:t>, C. </a:t>
            </a:r>
            <a:r>
              <a:rPr lang="fr-FR" sz="2400" dirty="0" err="1">
                <a:solidFill>
                  <a:schemeClr val="tx1"/>
                </a:solidFill>
              </a:rPr>
              <a:t>Jégou</a:t>
            </a:r>
            <a:r>
              <a:rPr lang="fr-FR" sz="2400" dirty="0">
                <a:solidFill>
                  <a:schemeClr val="tx1"/>
                </a:solidFill>
              </a:rPr>
              <a:t>), en </a:t>
            </a:r>
            <a:r>
              <a:rPr lang="fr-FR" sz="2400" b="1" dirty="0">
                <a:solidFill>
                  <a:schemeClr val="tx1"/>
                </a:solidFill>
              </a:rPr>
              <a:t>analyses qualitatives d'interactions verbales</a:t>
            </a:r>
            <a:r>
              <a:rPr lang="fr-FR" sz="2400" dirty="0">
                <a:solidFill>
                  <a:schemeClr val="tx1"/>
                </a:solidFill>
              </a:rPr>
              <a:t> (J. Gobert), en </a:t>
            </a:r>
            <a:r>
              <a:rPr lang="fr-FR" sz="2400" b="1" dirty="0">
                <a:solidFill>
                  <a:schemeClr val="tx1"/>
                </a:solidFill>
              </a:rPr>
              <a:t>analyses statistiques </a:t>
            </a:r>
            <a:r>
              <a:rPr lang="fr-FR" sz="2400" dirty="0">
                <a:solidFill>
                  <a:schemeClr val="tx1"/>
                </a:solidFill>
              </a:rPr>
              <a:t>(J. </a:t>
            </a:r>
            <a:r>
              <a:rPr lang="fr-FR" sz="2400" dirty="0" err="1">
                <a:solidFill>
                  <a:schemeClr val="tx1"/>
                </a:solidFill>
              </a:rPr>
              <a:t>Castéra</a:t>
            </a:r>
            <a:r>
              <a:rPr lang="fr-FR" sz="2400" dirty="0">
                <a:solidFill>
                  <a:schemeClr val="tx1"/>
                </a:solidFill>
              </a:rPr>
              <a:t>, C. </a:t>
            </a:r>
            <a:r>
              <a:rPr lang="fr-FR" sz="2400" dirty="0" err="1">
                <a:solidFill>
                  <a:schemeClr val="tx1"/>
                </a:solidFill>
              </a:rPr>
              <a:t>Coiffard</a:t>
            </a:r>
            <a:r>
              <a:rPr lang="fr-FR" sz="2400" dirty="0">
                <a:solidFill>
                  <a:schemeClr val="tx1"/>
                </a:solidFill>
              </a:rPr>
              <a:t>). Les compétences techniques spécifiques nécessaires au développement du projet seront sous-traitées par </a:t>
            </a:r>
            <a:r>
              <a:rPr lang="fr-FR" sz="2400" dirty="0" err="1" smtClean="0">
                <a:solidFill>
                  <a:schemeClr val="tx1"/>
                </a:solidFill>
              </a:rPr>
              <a:t>Strategia</a:t>
            </a:r>
            <a:r>
              <a:rPr lang="fr-FR" sz="2400" dirty="0" smtClean="0">
                <a:solidFill>
                  <a:schemeClr val="tx1"/>
                </a:solidFill>
              </a:rPr>
              <a:t> </a:t>
            </a:r>
            <a:r>
              <a:rPr lang="fr-FR" sz="2400" dirty="0">
                <a:solidFill>
                  <a:schemeClr val="tx1"/>
                </a:solidFill>
              </a:rPr>
              <a:t>Communications pour les logiciels de réalité augmentée et la conception d’objets 3D.</a:t>
            </a:r>
            <a:endParaRPr lang="fr-FR" sz="2400" dirty="0" smtClean="0">
              <a:solidFill>
                <a:schemeClr val="tx1"/>
              </a:solidFill>
            </a:endParaRPr>
          </a:p>
        </p:txBody>
      </p:sp>
      <p:pic>
        <p:nvPicPr>
          <p:cNvPr id="21" name="Picture 4" descr="C:\Users\Alice\Documents\2011-2012 recherche\ANR_evol\poster_sfere\17.05_Evolution\17.05_Evolution\imag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8384" b="11857"/>
          <a:stretch/>
        </p:blipFill>
        <p:spPr bwMode="auto">
          <a:xfrm>
            <a:off x="1627565" y="20400525"/>
            <a:ext cx="5671024" cy="363778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C:\Users\Alice\Documents\2011-2012 recherche\ANR_evol\poster_sfere\17.05_Evolution\17.05_Evolution\image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601" y="25416355"/>
            <a:ext cx="4806000" cy="32043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lice\Documents\2011-2012 recherche\ANR_evol\poster_sfere\17.05_Evolution\17.05_Evolution\image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76849" y="25561831"/>
            <a:ext cx="4736687" cy="315814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lice\Documents\2011-2012 recherche\ANR_evol\poster_sfere\17.05_Evolution\17.05_Evolution\image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520011" y="20941630"/>
            <a:ext cx="5671024" cy="378110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0428" y="2083662"/>
            <a:ext cx="28557744" cy="3970318"/>
          </a:xfrm>
          <a:prstGeom prst="rect">
            <a:avLst/>
          </a:prstGeom>
          <a:noFill/>
          <a:effectLst>
            <a:glow rad="101600">
              <a:schemeClr val="accent1">
                <a:satMod val="175000"/>
                <a:alpha val="40000"/>
              </a:schemeClr>
            </a:glow>
          </a:effectLst>
        </p:spPr>
        <p:txBody>
          <a:bodyPr wrap="square" lIns="91440" tIns="45720" rIns="91440" bIns="45720">
            <a:spAutoFit/>
          </a:bodyPr>
          <a:lstStyle/>
          <a:p>
            <a:pPr algn="ctr"/>
            <a:r>
              <a:rPr lang="en-US" sz="6000" dirty="0"/>
              <a:t>Educational Game about Randomness &amp; Evolution for Students in Science</a:t>
            </a:r>
            <a:endParaRPr lang="fr-FR" sz="6000" dirty="0"/>
          </a:p>
          <a:p>
            <a:pPr algn="ctr"/>
            <a:r>
              <a:rPr lang="en-US" sz="6000" dirty="0" err="1"/>
              <a:t>Jeu</a:t>
            </a:r>
            <a:r>
              <a:rPr lang="en-US" sz="6000" dirty="0"/>
              <a:t> </a:t>
            </a:r>
            <a:r>
              <a:rPr lang="en-US" sz="6000" dirty="0" err="1"/>
              <a:t>éducatif</a:t>
            </a:r>
            <a:r>
              <a:rPr lang="en-US" sz="6000" dirty="0"/>
              <a:t> sur le </a:t>
            </a:r>
            <a:r>
              <a:rPr lang="en-US" sz="6000" dirty="0" err="1"/>
              <a:t>hasard</a:t>
            </a:r>
            <a:r>
              <a:rPr lang="en-US" sz="6000" dirty="0"/>
              <a:t> et </a:t>
            </a:r>
            <a:r>
              <a:rPr lang="en-US" sz="6000" dirty="0" err="1"/>
              <a:t>l’évolution</a:t>
            </a:r>
            <a:r>
              <a:rPr lang="en-US" sz="6000" dirty="0"/>
              <a:t> pour les </a:t>
            </a:r>
            <a:r>
              <a:rPr lang="en-US" sz="6000" dirty="0" err="1"/>
              <a:t>élèves</a:t>
            </a:r>
            <a:r>
              <a:rPr lang="en-US" sz="6000" dirty="0"/>
              <a:t> </a:t>
            </a:r>
            <a:r>
              <a:rPr lang="en-US" sz="6000" dirty="0" err="1"/>
              <a:t>en</a:t>
            </a:r>
            <a:r>
              <a:rPr lang="en-US" sz="6000" dirty="0"/>
              <a:t> science</a:t>
            </a:r>
            <a:endParaRPr lang="fr-FR" sz="6000" dirty="0"/>
          </a:p>
          <a:p>
            <a:pPr algn="ctr"/>
            <a:r>
              <a:rPr lang="en-US" sz="6000" dirty="0" err="1"/>
              <a:t>Projet</a:t>
            </a:r>
            <a:r>
              <a:rPr lang="en-US" sz="6000" dirty="0"/>
              <a:t> AAPG ANR 2019-2021- EGRESS CES 28-JCJC</a:t>
            </a:r>
            <a:endParaRPr lang="fr-FR" sz="6000" dirty="0"/>
          </a:p>
          <a:p>
            <a:pPr algn="ctr"/>
            <a:endParaRPr lang="fr-FR" sz="7200" b="1" dirty="0" smtClean="0">
              <a:ln w="12700">
                <a:solidFill>
                  <a:schemeClr val="tx2">
                    <a:satMod val="155000"/>
                  </a:schemeClr>
                </a:solidFill>
                <a:prstDash val="solid"/>
              </a:ln>
              <a:solidFill>
                <a:schemeClr val="accent1"/>
              </a:solidFill>
              <a:effectLst>
                <a:glow rad="139700">
                  <a:schemeClr val="bg1">
                    <a:alpha val="40000"/>
                  </a:schemeClr>
                </a:glow>
                <a:outerShdw blurRad="50800" dist="38100" dir="18900000" algn="bl" rotWithShape="0">
                  <a:schemeClr val="bg1">
                    <a:alpha val="40000"/>
                  </a:schemeClr>
                </a:outerShdw>
              </a:effectLst>
              <a:cs typeface="Arial"/>
            </a:endParaRPr>
          </a:p>
        </p:txBody>
      </p:sp>
      <p:pic>
        <p:nvPicPr>
          <p:cNvPr id="26" name="Picture 8" descr="C:\Users\Alice\Documents\2011-2012 recherche\ANR_evol\poster_sfe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768829" y="76838"/>
            <a:ext cx="7151478" cy="21838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descr="C:\Users\Alice\Documents\2011-2012 recherche\ANR_evol\poster_sfere\sfere_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92692" y="48845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à coins arrondis 49"/>
          <p:cNvSpPr/>
          <p:nvPr/>
        </p:nvSpPr>
        <p:spPr>
          <a:xfrm>
            <a:off x="786075" y="32732631"/>
            <a:ext cx="10429817" cy="5521503"/>
          </a:xfrm>
          <a:prstGeom prst="roundRect">
            <a:avLst>
              <a:gd name="adj" fmla="val 7849"/>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4 </a:t>
            </a:r>
            <a:r>
              <a:rPr lang="en-US" sz="3600" dirty="0" err="1" smtClean="0">
                <a:solidFill>
                  <a:schemeClr val="tx1"/>
                </a:solidFill>
              </a:rPr>
              <a:t>tâches</a:t>
            </a:r>
            <a:r>
              <a:rPr lang="en-US" sz="3600" dirty="0" smtClean="0">
                <a:solidFill>
                  <a:schemeClr val="tx1"/>
                </a:solidFill>
              </a:rPr>
              <a:t> </a:t>
            </a:r>
            <a:r>
              <a:rPr lang="en-US" sz="3600" dirty="0" err="1" smtClean="0">
                <a:solidFill>
                  <a:schemeClr val="tx1"/>
                </a:solidFill>
              </a:rPr>
              <a:t>interconnectées</a:t>
            </a:r>
            <a:endParaRPr lang="en-US" sz="3600" dirty="0" smtClean="0">
              <a:solidFill>
                <a:schemeClr val="tx1"/>
              </a:solidFill>
            </a:endParaRPr>
          </a:p>
          <a:p>
            <a:pPr marL="514350" indent="-514350" algn="ctr">
              <a:buAutoNum type="arabicPlain" startAt="4"/>
            </a:pPr>
            <a:endParaRPr lang="en-US" sz="2600" dirty="0" smtClean="0">
              <a:solidFill>
                <a:schemeClr val="tx1"/>
              </a:solidFill>
            </a:endParaRPr>
          </a:p>
          <a:p>
            <a:pPr marL="457200" indent="-457200">
              <a:buFont typeface="Wingdings" panose="05000000000000000000" pitchFamily="2" charset="2"/>
              <a:buChar char="Ø"/>
            </a:pPr>
            <a:r>
              <a:rPr lang="en-US" sz="3200" dirty="0" smtClean="0">
                <a:solidFill>
                  <a:schemeClr val="tx1"/>
                </a:solidFill>
              </a:rPr>
              <a:t> </a:t>
            </a:r>
            <a:r>
              <a:rPr lang="fr-FR" sz="3200" dirty="0">
                <a:solidFill>
                  <a:schemeClr val="tx1"/>
                </a:solidFill>
              </a:rPr>
              <a:t>la méta-conception créative d'un prototype de jeu sur le hasard et l'évolution</a:t>
            </a:r>
            <a:endParaRPr lang="en-US" sz="3200" dirty="0" smtClean="0">
              <a:solidFill>
                <a:schemeClr val="tx1"/>
              </a:solidFill>
            </a:endParaRPr>
          </a:p>
          <a:p>
            <a:pPr marL="457200" indent="-457200">
              <a:buFont typeface="Wingdings" panose="05000000000000000000" pitchFamily="2" charset="2"/>
              <a:buChar char="Ø"/>
            </a:pPr>
            <a:r>
              <a:rPr lang="en-US" sz="3200" dirty="0" smtClean="0">
                <a:solidFill>
                  <a:schemeClr val="tx1"/>
                </a:solidFill>
              </a:rPr>
              <a:t> </a:t>
            </a:r>
            <a:r>
              <a:rPr lang="fr-FR" sz="3200" dirty="0">
                <a:solidFill>
                  <a:schemeClr val="tx1"/>
                </a:solidFill>
              </a:rPr>
              <a:t>la </a:t>
            </a:r>
            <a:r>
              <a:rPr lang="fr-FR" sz="3200" dirty="0" err="1">
                <a:solidFill>
                  <a:schemeClr val="tx1"/>
                </a:solidFill>
              </a:rPr>
              <a:t>co</a:t>
            </a:r>
            <a:r>
              <a:rPr lang="fr-FR" sz="3200" dirty="0">
                <a:solidFill>
                  <a:schemeClr val="tx1"/>
                </a:solidFill>
              </a:rPr>
              <a:t>-conception d'un prototype avancé du jeu passant par la réalité augmentée et utilisable par les enseignants et les élèves de leur classe</a:t>
            </a:r>
            <a:endParaRPr lang="en-US" sz="3200" dirty="0">
              <a:solidFill>
                <a:schemeClr val="tx1"/>
              </a:solidFill>
            </a:endParaRPr>
          </a:p>
          <a:p>
            <a:pPr marL="457200" indent="-457200">
              <a:buFont typeface="Wingdings" panose="05000000000000000000" pitchFamily="2" charset="2"/>
              <a:buChar char="Ø"/>
            </a:pPr>
            <a:r>
              <a:rPr lang="fr-FR" sz="3200" dirty="0">
                <a:solidFill>
                  <a:schemeClr val="tx1"/>
                </a:solidFill>
              </a:rPr>
              <a:t>le test du jeu avec les enseignants et les </a:t>
            </a:r>
            <a:r>
              <a:rPr lang="fr-FR" sz="3200" dirty="0" smtClean="0">
                <a:solidFill>
                  <a:schemeClr val="tx1"/>
                </a:solidFill>
              </a:rPr>
              <a:t>élèves</a:t>
            </a:r>
          </a:p>
          <a:p>
            <a:pPr marL="457200" indent="-457200">
              <a:buFont typeface="Wingdings" panose="05000000000000000000" pitchFamily="2" charset="2"/>
              <a:buChar char="Ø"/>
            </a:pPr>
            <a:r>
              <a:rPr lang="fr-FR" sz="3200" dirty="0" smtClean="0">
                <a:solidFill>
                  <a:schemeClr val="tx1"/>
                </a:solidFill>
              </a:rPr>
              <a:t>La </a:t>
            </a:r>
            <a:r>
              <a:rPr lang="en-US" sz="3200" dirty="0" smtClean="0">
                <a:solidFill>
                  <a:schemeClr val="tx1"/>
                </a:solidFill>
              </a:rPr>
              <a:t>diffusion et la communication du </a:t>
            </a:r>
            <a:r>
              <a:rPr lang="en-US" sz="3200" dirty="0" err="1" smtClean="0">
                <a:solidFill>
                  <a:schemeClr val="tx1"/>
                </a:solidFill>
              </a:rPr>
              <a:t>projet</a:t>
            </a:r>
            <a:endParaRPr lang="en-US" sz="3200" dirty="0" smtClean="0">
              <a:solidFill>
                <a:schemeClr val="tx1"/>
              </a:solidFill>
            </a:endParaRPr>
          </a:p>
          <a:p>
            <a:pPr algn="ctr"/>
            <a:endParaRPr lang="en-US" sz="2600" dirty="0">
              <a:solidFill>
                <a:schemeClr val="tx1"/>
              </a:solidFill>
            </a:endParaRPr>
          </a:p>
          <a:p>
            <a:pPr algn="ctr"/>
            <a:endParaRPr lang="en-US" sz="2600" dirty="0" smtClean="0">
              <a:solidFill>
                <a:schemeClr val="tx1"/>
              </a:solidFill>
            </a:endParaRPr>
          </a:p>
          <a:p>
            <a:pPr algn="ctr"/>
            <a:r>
              <a:rPr lang="fr-FR" sz="2600" dirty="0">
                <a:solidFill>
                  <a:schemeClr val="tx1"/>
                </a:solidFill>
              </a:rPr>
              <a:t>Ces tâches sont interconnectées dans le sens où les besoins des étudiants et des élèves peuvent changer lorsqu'un prototype de jeu leur est présenté par l'équipe d'experts (chercheurs, concepteurs de jeux). De même, les choix de l'équipe d'experts peuvent changer en fonction des retours faits par les élèves et les </a:t>
            </a:r>
            <a:r>
              <a:rPr lang="fr-FR" sz="2600" dirty="0" smtClean="0">
                <a:solidFill>
                  <a:schemeClr val="tx1"/>
                </a:solidFill>
              </a:rPr>
              <a:t>enseignants</a:t>
            </a:r>
            <a:r>
              <a:rPr lang="en-US" sz="2600" dirty="0" smtClean="0">
                <a:solidFill>
                  <a:schemeClr val="tx1"/>
                </a:solidFill>
              </a:rPr>
              <a:t>.</a:t>
            </a:r>
            <a:endParaRPr lang="en-US" sz="2600" dirty="0">
              <a:solidFill>
                <a:schemeClr val="tx1"/>
              </a:solidFill>
            </a:endParaRPr>
          </a:p>
          <a:p>
            <a:pPr algn="ctr"/>
            <a:endParaRPr lang="en-US" sz="2600" dirty="0">
              <a:solidFill>
                <a:schemeClr val="tx1"/>
              </a:solidFill>
            </a:endParaRPr>
          </a:p>
          <a:p>
            <a:pPr algn="ctr"/>
            <a:endParaRPr lang="en-US" sz="2600" dirty="0">
              <a:solidFill>
                <a:schemeClr val="tx1"/>
              </a:solidFill>
            </a:endParaRPr>
          </a:p>
          <a:p>
            <a:pPr algn="ctr"/>
            <a:endParaRPr lang="en-US" sz="2600" dirty="0">
              <a:solidFill>
                <a:schemeClr val="tx1"/>
              </a:solidFill>
            </a:endParaRPr>
          </a:p>
          <a:p>
            <a:pPr algn="ctr"/>
            <a:endParaRPr lang="en-US" sz="2600" dirty="0" smtClean="0">
              <a:solidFill>
                <a:schemeClr val="tx1"/>
              </a:solidFill>
            </a:endParaRPr>
          </a:p>
          <a:p>
            <a:pPr algn="ctr"/>
            <a:endParaRPr lang="en-US" sz="2600" dirty="0">
              <a:solidFill>
                <a:schemeClr val="tx1"/>
              </a:solidFill>
            </a:endParaRPr>
          </a:p>
          <a:p>
            <a:pPr algn="ctr"/>
            <a:endParaRPr lang="en-US" sz="2600" dirty="0">
              <a:solidFill>
                <a:schemeClr val="tx1"/>
              </a:solidFill>
            </a:endParaRPr>
          </a:p>
        </p:txBody>
      </p:sp>
      <p:sp>
        <p:nvSpPr>
          <p:cNvPr id="41" name="Rectangle à coins arrondis 40"/>
          <p:cNvSpPr/>
          <p:nvPr/>
        </p:nvSpPr>
        <p:spPr>
          <a:xfrm>
            <a:off x="1772613" y="14241213"/>
            <a:ext cx="6089145" cy="4772747"/>
          </a:xfrm>
          <a:prstGeom prst="roundRect">
            <a:avLst>
              <a:gd name="adj" fmla="val 4325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EGRESS </a:t>
            </a:r>
            <a:r>
              <a:rPr lang="en-US" sz="2800" b="1" dirty="0" err="1">
                <a:solidFill>
                  <a:srgbClr val="000000"/>
                </a:solidFill>
                <a:latin typeface="Calibri" panose="020F0502020204030204" pitchFamily="34" charset="0"/>
                <a:ea typeface="Calibri" panose="020F0502020204030204" pitchFamily="34" charset="0"/>
                <a:cs typeface="Garamond" panose="02020404030301010803" pitchFamily="18" charset="0"/>
              </a:rPr>
              <a:t>Obj</a:t>
            </a: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 1 </a:t>
            </a:r>
            <a:r>
              <a:rPr lang="en-US"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a:t>
            </a:r>
            <a:r>
              <a:rPr lang="fr-FR"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concevoir </a:t>
            </a:r>
            <a:r>
              <a:rPr lang="fr-FR" sz="2800" dirty="0">
                <a:solidFill>
                  <a:srgbClr val="000000"/>
                </a:solidFill>
                <a:latin typeface="Calibri" panose="020F0502020204030204" pitchFamily="34" charset="0"/>
                <a:ea typeface="Calibri" panose="020F0502020204030204" pitchFamily="34" charset="0"/>
                <a:cs typeface="Garamond" panose="02020404030301010803" pitchFamily="18" charset="0"/>
              </a:rPr>
              <a:t>un artefact que les enseignants peuvent utiliser pour permettre à leurs élèves d'appréhender différemment la théorie de l'évolution (</a:t>
            </a:r>
            <a:r>
              <a:rPr lang="fr-FR" sz="2800" dirty="0" err="1">
                <a:solidFill>
                  <a:srgbClr val="000000"/>
                </a:solidFill>
                <a:latin typeface="Calibri" panose="020F0502020204030204" pitchFamily="34" charset="0"/>
                <a:ea typeface="Calibri" panose="020F0502020204030204" pitchFamily="34" charset="0"/>
                <a:cs typeface="Garamond" panose="02020404030301010803" pitchFamily="18" charset="0"/>
              </a:rPr>
              <a:t>ToE</a:t>
            </a:r>
            <a:r>
              <a:rPr lang="fr-FR" sz="2800" dirty="0">
                <a:solidFill>
                  <a:srgbClr val="000000"/>
                </a:solidFill>
                <a:latin typeface="Calibri" panose="020F0502020204030204" pitchFamily="34" charset="0"/>
                <a:ea typeface="Calibri" panose="020F0502020204030204" pitchFamily="34" charset="0"/>
                <a:cs typeface="Garamond" panose="02020404030301010803" pitchFamily="18" charset="0"/>
              </a:rPr>
              <a:t>). </a:t>
            </a:r>
            <a:endParaRPr lang="fr-FR" sz="2800" dirty="0" smtClean="0">
              <a:solidFill>
                <a:schemeClr val="tx1"/>
              </a:solidFill>
            </a:endParaRPr>
          </a:p>
        </p:txBody>
      </p:sp>
      <p:sp>
        <p:nvSpPr>
          <p:cNvPr id="62" name="Rectangle à coins arrondis 61"/>
          <p:cNvSpPr/>
          <p:nvPr/>
        </p:nvSpPr>
        <p:spPr>
          <a:xfrm>
            <a:off x="8708557" y="14855668"/>
            <a:ext cx="5988094" cy="5235226"/>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EGRESS </a:t>
            </a:r>
            <a:r>
              <a:rPr lang="en-US" sz="2800" b="1" dirty="0" err="1">
                <a:solidFill>
                  <a:srgbClr val="000000"/>
                </a:solidFill>
                <a:latin typeface="Calibri" panose="020F0502020204030204" pitchFamily="34" charset="0"/>
                <a:ea typeface="Calibri" panose="020F0502020204030204" pitchFamily="34" charset="0"/>
                <a:cs typeface="Garamond" panose="02020404030301010803" pitchFamily="18" charset="0"/>
              </a:rPr>
              <a:t>Obj</a:t>
            </a: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 2</a:t>
            </a:r>
            <a:r>
              <a:rPr lang="en-US" sz="2800" dirty="0">
                <a:solidFill>
                  <a:srgbClr val="000000"/>
                </a:solidFill>
                <a:latin typeface="Calibri" panose="020F0502020204030204" pitchFamily="34" charset="0"/>
                <a:ea typeface="Calibri" panose="020F0502020204030204" pitchFamily="34" charset="0"/>
                <a:cs typeface="Garamond" panose="02020404030301010803" pitchFamily="18" charset="0"/>
              </a:rPr>
              <a:t> </a:t>
            </a:r>
            <a:r>
              <a:rPr lang="en-US"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a:t>
            </a:r>
            <a:r>
              <a:rPr lang="fr-FR" sz="2800" dirty="0">
                <a:solidFill>
                  <a:srgbClr val="000000"/>
                </a:solidFill>
                <a:latin typeface="Calibri" panose="020F0502020204030204" pitchFamily="34" charset="0"/>
                <a:ea typeface="Calibri" panose="020F0502020204030204" pitchFamily="34" charset="0"/>
                <a:cs typeface="Garamond" panose="02020404030301010803" pitchFamily="18" charset="0"/>
              </a:rPr>
              <a:t>Développer les outils et les stratégies didactiques pour aider les enseignants à travailler et les élèves à participer à une activité complexe basée sur un jeu utilisant la réalité augmentée </a:t>
            </a:r>
            <a:r>
              <a:rPr lang="fr-FR"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(RA)</a:t>
            </a:r>
            <a:endParaRPr lang="fr-FR" sz="2800" dirty="0" smtClean="0">
              <a:solidFill>
                <a:schemeClr val="tx1"/>
              </a:solidFill>
            </a:endParaRPr>
          </a:p>
        </p:txBody>
      </p:sp>
      <p:sp>
        <p:nvSpPr>
          <p:cNvPr id="63" name="Rectangle à coins arrondis 62"/>
          <p:cNvSpPr/>
          <p:nvPr/>
        </p:nvSpPr>
        <p:spPr>
          <a:xfrm>
            <a:off x="15130388" y="13398514"/>
            <a:ext cx="5916086" cy="5068721"/>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EGRESS </a:t>
            </a:r>
            <a:r>
              <a:rPr lang="en-US" sz="2800" b="1" dirty="0" err="1">
                <a:solidFill>
                  <a:srgbClr val="000000"/>
                </a:solidFill>
                <a:latin typeface="Calibri" panose="020F0502020204030204" pitchFamily="34" charset="0"/>
                <a:ea typeface="Calibri" panose="020F0502020204030204" pitchFamily="34" charset="0"/>
                <a:cs typeface="Garamond" panose="02020404030301010803" pitchFamily="18" charset="0"/>
              </a:rPr>
              <a:t>Obj</a:t>
            </a: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 3</a:t>
            </a:r>
            <a:r>
              <a:rPr lang="en-US" sz="2800" dirty="0">
                <a:solidFill>
                  <a:srgbClr val="000000"/>
                </a:solidFill>
                <a:latin typeface="Calibri" panose="020F0502020204030204" pitchFamily="34" charset="0"/>
                <a:ea typeface="Calibri" panose="020F0502020204030204" pitchFamily="34" charset="0"/>
                <a:cs typeface="Garamond" panose="02020404030301010803" pitchFamily="18" charset="0"/>
              </a:rPr>
              <a:t> </a:t>
            </a:r>
            <a:r>
              <a:rPr lang="en-US"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a:t>
            </a:r>
            <a:r>
              <a:rPr lang="fr-FR"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Étudier </a:t>
            </a:r>
            <a:r>
              <a:rPr lang="fr-FR" sz="2800" dirty="0">
                <a:solidFill>
                  <a:srgbClr val="000000"/>
                </a:solidFill>
                <a:latin typeface="Calibri" panose="020F0502020204030204" pitchFamily="34" charset="0"/>
                <a:ea typeface="Calibri" panose="020F0502020204030204" pitchFamily="34" charset="0"/>
                <a:cs typeface="Garamond" panose="02020404030301010803" pitchFamily="18" charset="0"/>
              </a:rPr>
              <a:t>l’effet de cette activité sur la compréhension des élèves des mécanismes de l’évolution, les connaissances acquises sur le concept de hasard dans une perspective interdisciplinaire, ainsi que sur leur engagement</a:t>
            </a:r>
            <a:r>
              <a:rPr lang="en-US"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a:t>
            </a:r>
            <a:endParaRPr lang="fr-FR" sz="2800" dirty="0">
              <a:solidFill>
                <a:srgbClr val="000000"/>
              </a:solidFill>
              <a:latin typeface="Garamond" panose="02020404030301010803" pitchFamily="18" charset="0"/>
              <a:ea typeface="Garamond" panose="02020404030301010803" pitchFamily="18" charset="0"/>
              <a:cs typeface="Garamond" panose="02020404030301010803" pitchFamily="18" charset="0"/>
            </a:endParaRPr>
          </a:p>
          <a:p>
            <a:pPr algn="ctr"/>
            <a:endParaRPr lang="fr-FR" sz="2800" dirty="0">
              <a:solidFill>
                <a:schemeClr val="tx1"/>
              </a:solidFill>
            </a:endParaRPr>
          </a:p>
        </p:txBody>
      </p:sp>
      <p:sp>
        <p:nvSpPr>
          <p:cNvPr id="64" name="Rectangle à coins arrondis 63"/>
          <p:cNvSpPr/>
          <p:nvPr/>
        </p:nvSpPr>
        <p:spPr>
          <a:xfrm>
            <a:off x="22164018" y="14615449"/>
            <a:ext cx="5512579" cy="5132964"/>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EGRESS </a:t>
            </a:r>
            <a:r>
              <a:rPr lang="en-US" sz="2800" b="1" dirty="0" err="1">
                <a:solidFill>
                  <a:srgbClr val="000000"/>
                </a:solidFill>
                <a:latin typeface="Calibri" panose="020F0502020204030204" pitchFamily="34" charset="0"/>
                <a:ea typeface="Calibri" panose="020F0502020204030204" pitchFamily="34" charset="0"/>
                <a:cs typeface="Garamond" panose="02020404030301010803" pitchFamily="18" charset="0"/>
              </a:rPr>
              <a:t>Obj</a:t>
            </a:r>
            <a:r>
              <a:rPr lang="en-US" sz="2800" b="1" dirty="0">
                <a:solidFill>
                  <a:srgbClr val="000000"/>
                </a:solidFill>
                <a:latin typeface="Calibri" panose="020F0502020204030204" pitchFamily="34" charset="0"/>
                <a:ea typeface="Calibri" panose="020F0502020204030204" pitchFamily="34" charset="0"/>
                <a:cs typeface="Garamond" panose="02020404030301010803" pitchFamily="18" charset="0"/>
              </a:rPr>
              <a:t> 4</a:t>
            </a:r>
            <a:r>
              <a:rPr lang="en-US" sz="2800" dirty="0">
                <a:solidFill>
                  <a:srgbClr val="000000"/>
                </a:solidFill>
                <a:latin typeface="Calibri" panose="020F0502020204030204" pitchFamily="34" charset="0"/>
                <a:ea typeface="Calibri" panose="020F0502020204030204" pitchFamily="34" charset="0"/>
                <a:cs typeface="Garamond" panose="02020404030301010803" pitchFamily="18" charset="0"/>
              </a:rPr>
              <a:t> </a:t>
            </a:r>
            <a:r>
              <a:rPr lang="en-US"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a:t>
            </a:r>
            <a:r>
              <a:rPr lang="fr-FR"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Étudier </a:t>
            </a:r>
            <a:r>
              <a:rPr lang="fr-FR" sz="2800" dirty="0">
                <a:solidFill>
                  <a:srgbClr val="000000"/>
                </a:solidFill>
                <a:latin typeface="Calibri" panose="020F0502020204030204" pitchFamily="34" charset="0"/>
                <a:ea typeface="Calibri" panose="020F0502020204030204" pitchFamily="34" charset="0"/>
                <a:cs typeface="Garamond" panose="02020404030301010803" pitchFamily="18" charset="0"/>
              </a:rPr>
              <a:t>l'intérêt d'étendre le jeu à la réalité augmentée par rapport à l'utilisation d'un jeu de société sans </a:t>
            </a:r>
            <a:r>
              <a:rPr lang="fr-FR" sz="2800" dirty="0" smtClean="0">
                <a:solidFill>
                  <a:srgbClr val="000000"/>
                </a:solidFill>
                <a:latin typeface="Calibri" panose="020F0502020204030204" pitchFamily="34" charset="0"/>
                <a:ea typeface="Calibri" panose="020F0502020204030204" pitchFamily="34" charset="0"/>
                <a:cs typeface="Garamond" panose="02020404030301010803" pitchFamily="18" charset="0"/>
              </a:rPr>
              <a:t>RA, </a:t>
            </a:r>
            <a:r>
              <a:rPr lang="fr-FR" sz="2800" dirty="0">
                <a:solidFill>
                  <a:srgbClr val="000000"/>
                </a:solidFill>
                <a:latin typeface="Calibri" panose="020F0502020204030204" pitchFamily="34" charset="0"/>
                <a:ea typeface="Calibri" panose="020F0502020204030204" pitchFamily="34" charset="0"/>
                <a:cs typeface="Garamond" panose="02020404030301010803" pitchFamily="18" charset="0"/>
              </a:rPr>
              <a:t>ainsi que l'efficacité des enseignants dans l'utilisation d'un tel artefact.</a:t>
            </a:r>
            <a:endParaRPr lang="fr-FR" sz="2800" dirty="0">
              <a:solidFill>
                <a:srgbClr val="000000"/>
              </a:solidFill>
              <a:latin typeface="Garamond" panose="02020404030301010803" pitchFamily="18" charset="0"/>
              <a:ea typeface="Garamond" panose="02020404030301010803" pitchFamily="18" charset="0"/>
              <a:cs typeface="Garamond" panose="02020404030301010803" pitchFamily="18" charset="0"/>
            </a:endParaRPr>
          </a:p>
          <a:p>
            <a:pPr algn="ctr"/>
            <a:endParaRPr lang="fr-FR" sz="2800" dirty="0" smtClean="0">
              <a:solidFill>
                <a:schemeClr val="tx1"/>
              </a:solidFill>
            </a:endParaRPr>
          </a:p>
        </p:txBody>
      </p:sp>
      <p:sp>
        <p:nvSpPr>
          <p:cNvPr id="66" name="Rectangle à coins arrondis 65"/>
          <p:cNvSpPr/>
          <p:nvPr/>
        </p:nvSpPr>
        <p:spPr>
          <a:xfrm>
            <a:off x="7866398" y="20804891"/>
            <a:ext cx="14085804" cy="342047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schemeClr val="tx1"/>
                </a:solidFill>
              </a:rPr>
              <a:t>Contraintes de conception du jeu:</a:t>
            </a:r>
          </a:p>
          <a:p>
            <a:pPr marL="514350" indent="-514350" algn="ctr">
              <a:buAutoNum type="arabicParenBoth"/>
            </a:pPr>
            <a:r>
              <a:rPr lang="fr-FR" sz="2800" dirty="0" smtClean="0">
                <a:solidFill>
                  <a:schemeClr val="tx1"/>
                </a:solidFill>
              </a:rPr>
              <a:t>Permettre </a:t>
            </a:r>
            <a:r>
              <a:rPr lang="fr-FR" sz="2800" dirty="0">
                <a:solidFill>
                  <a:schemeClr val="tx1"/>
                </a:solidFill>
              </a:rPr>
              <a:t>la prise de décision et </a:t>
            </a:r>
            <a:r>
              <a:rPr lang="fr-FR" sz="2800" dirty="0">
                <a:solidFill>
                  <a:schemeClr val="tx1"/>
                </a:solidFill>
              </a:rPr>
              <a:t>d</a:t>
            </a:r>
            <a:r>
              <a:rPr lang="fr-FR" sz="2800" dirty="0" smtClean="0">
                <a:solidFill>
                  <a:schemeClr val="tx1"/>
                </a:solidFill>
              </a:rPr>
              <a:t>es </a:t>
            </a:r>
            <a:r>
              <a:rPr lang="fr-FR" sz="2800" dirty="0">
                <a:solidFill>
                  <a:schemeClr val="tx1"/>
                </a:solidFill>
              </a:rPr>
              <a:t>interactions entre joueurs pour atteindre une performance, dans des conditions d’incertitude inhérentes au jeu (</a:t>
            </a:r>
            <a:r>
              <a:rPr lang="fr-FR" sz="2800" dirty="0" err="1">
                <a:solidFill>
                  <a:schemeClr val="tx1"/>
                </a:solidFill>
              </a:rPr>
              <a:t>Solinski</a:t>
            </a:r>
            <a:r>
              <a:rPr lang="fr-FR" sz="2800" dirty="0">
                <a:solidFill>
                  <a:schemeClr val="tx1"/>
                </a:solidFill>
              </a:rPr>
              <a:t>, 2015) </a:t>
            </a:r>
            <a:endParaRPr lang="fr-FR" sz="2800" dirty="0" smtClean="0">
              <a:solidFill>
                <a:schemeClr val="tx1"/>
              </a:solidFill>
            </a:endParaRPr>
          </a:p>
          <a:p>
            <a:pPr marL="514350" indent="-514350" algn="ctr">
              <a:buAutoNum type="arabicParenBoth"/>
            </a:pPr>
            <a:r>
              <a:rPr lang="fr-FR" sz="2800" dirty="0" smtClean="0">
                <a:solidFill>
                  <a:schemeClr val="tx1"/>
                </a:solidFill>
              </a:rPr>
              <a:t>Modéliser </a:t>
            </a:r>
            <a:r>
              <a:rPr lang="fr-FR" sz="2800" dirty="0">
                <a:solidFill>
                  <a:schemeClr val="tx1"/>
                </a:solidFill>
              </a:rPr>
              <a:t>une situation réelle à partir d’une série de concepts et de valeurs choisis </a:t>
            </a:r>
            <a:r>
              <a:rPr lang="fr-FR" sz="2800" dirty="0" smtClean="0">
                <a:solidFill>
                  <a:schemeClr val="tx1"/>
                </a:solidFill>
              </a:rPr>
              <a:t>dans </a:t>
            </a:r>
            <a:r>
              <a:rPr lang="fr-FR" sz="2800" dirty="0">
                <a:solidFill>
                  <a:schemeClr val="tx1"/>
                </a:solidFill>
              </a:rPr>
              <a:t>un domaine de validité donné ; </a:t>
            </a:r>
            <a:endParaRPr lang="fr-FR" sz="2800" dirty="0" smtClean="0">
              <a:solidFill>
                <a:schemeClr val="tx1"/>
              </a:solidFill>
            </a:endParaRPr>
          </a:p>
          <a:p>
            <a:pPr marL="514350" indent="-514350" algn="ctr">
              <a:buAutoNum type="arabicParenBoth"/>
            </a:pPr>
            <a:r>
              <a:rPr lang="fr-FR" sz="2800" dirty="0" smtClean="0">
                <a:solidFill>
                  <a:schemeClr val="tx1"/>
                </a:solidFill>
              </a:rPr>
              <a:t>Fournir </a:t>
            </a:r>
            <a:r>
              <a:rPr lang="fr-FR" sz="2800" dirty="0">
                <a:solidFill>
                  <a:schemeClr val="tx1"/>
                </a:solidFill>
              </a:rPr>
              <a:t>un feed-back à l’élève par rapport à ses actions, à ses réponses (Mayer, 2008) ; </a:t>
            </a:r>
            <a:endParaRPr lang="fr-FR" sz="2800" dirty="0" smtClean="0">
              <a:solidFill>
                <a:schemeClr val="tx1"/>
              </a:solidFill>
            </a:endParaRPr>
          </a:p>
          <a:p>
            <a:pPr marL="514350" indent="-514350" algn="ctr">
              <a:buAutoNum type="arabicParenBoth"/>
            </a:pPr>
            <a:r>
              <a:rPr lang="fr-FR" sz="2800" dirty="0" smtClean="0">
                <a:solidFill>
                  <a:schemeClr val="tx1"/>
                </a:solidFill>
              </a:rPr>
              <a:t>Rendre </a:t>
            </a:r>
            <a:r>
              <a:rPr lang="fr-FR" sz="2800" dirty="0">
                <a:solidFill>
                  <a:schemeClr val="tx1"/>
                </a:solidFill>
              </a:rPr>
              <a:t>explicites les savoirs implicites dans le jeu</a:t>
            </a:r>
            <a:r>
              <a:rPr lang="fr-FR" sz="2800" dirty="0" smtClean="0">
                <a:solidFill>
                  <a:schemeClr val="tx1"/>
                </a:solidFill>
              </a:rPr>
              <a:t>.</a:t>
            </a:r>
            <a:endParaRPr lang="fr-FR" sz="2800" dirty="0">
              <a:solidFill>
                <a:schemeClr val="tx1"/>
              </a:solidFill>
            </a:endParaRPr>
          </a:p>
        </p:txBody>
      </p:sp>
      <p:sp>
        <p:nvSpPr>
          <p:cNvPr id="104" name="Rectangle à coins arrondis 103"/>
          <p:cNvSpPr/>
          <p:nvPr/>
        </p:nvSpPr>
        <p:spPr>
          <a:xfrm>
            <a:off x="5765789" y="25239997"/>
            <a:ext cx="18696778" cy="36004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chemeClr val="tx1"/>
                </a:solidFill>
              </a:rPr>
              <a:t>1</a:t>
            </a:r>
            <a:r>
              <a:rPr lang="fr-FR" sz="2800" b="1" baseline="30000" dirty="0">
                <a:solidFill>
                  <a:schemeClr val="tx1"/>
                </a:solidFill>
              </a:rPr>
              <a:t>ère</a:t>
            </a:r>
            <a:r>
              <a:rPr lang="fr-FR" sz="2800" b="1" dirty="0">
                <a:solidFill>
                  <a:schemeClr val="tx1"/>
                </a:solidFill>
              </a:rPr>
              <a:t> étape – vers la création d’un </a:t>
            </a:r>
            <a:r>
              <a:rPr lang="fr-FR" sz="2800" b="1" dirty="0" smtClean="0">
                <a:solidFill>
                  <a:schemeClr val="tx1"/>
                </a:solidFill>
              </a:rPr>
              <a:t>prototype</a:t>
            </a:r>
            <a:endParaRPr lang="fr-FR" sz="2800" dirty="0">
              <a:solidFill>
                <a:schemeClr val="tx1"/>
              </a:solidFill>
            </a:endParaRPr>
          </a:p>
          <a:p>
            <a:pPr algn="ctr"/>
            <a:r>
              <a:rPr lang="fr-FR" sz="2400" dirty="0">
                <a:solidFill>
                  <a:schemeClr val="tx1"/>
                </a:solidFill>
              </a:rPr>
              <a:t>Histoire, scénarisation du jeu</a:t>
            </a:r>
          </a:p>
          <a:p>
            <a:pPr algn="ctr"/>
            <a:r>
              <a:rPr lang="fr-FR" sz="1800" i="1" dirty="0">
                <a:solidFill>
                  <a:schemeClr val="tx1"/>
                </a:solidFill>
              </a:rPr>
              <a:t>Il y a fort </a:t>
            </a:r>
            <a:r>
              <a:rPr lang="fr-FR" sz="1800" i="1" dirty="0" err="1">
                <a:solidFill>
                  <a:schemeClr val="tx1"/>
                </a:solidFill>
              </a:rPr>
              <a:t>fort</a:t>
            </a:r>
            <a:r>
              <a:rPr lang="fr-FR" sz="1800" i="1" dirty="0">
                <a:solidFill>
                  <a:schemeClr val="tx1"/>
                </a:solidFill>
              </a:rPr>
              <a:t> longtemps, notre planète avait seulement quelques millions d’années  d’existence. La vie se développait tout doucement. Au fil des millénaires, les différentes espèces d’être vivants ont été bouleversées par des évènements climatiques, des catastrophes qui perturbent l'environnement, des surprises qui ouvrent de nouvelles possibilités de vie. </a:t>
            </a:r>
            <a:r>
              <a:rPr lang="fr-FR" sz="1800" i="1" dirty="0" smtClean="0">
                <a:solidFill>
                  <a:schemeClr val="tx1"/>
                </a:solidFill>
              </a:rPr>
              <a:t>Comment </a:t>
            </a:r>
            <a:r>
              <a:rPr lang="fr-FR" sz="1800" i="1" dirty="0">
                <a:solidFill>
                  <a:schemeClr val="tx1"/>
                </a:solidFill>
              </a:rPr>
              <a:t>va évoluer ton espèce en fonction des changements de ce </a:t>
            </a:r>
            <a:r>
              <a:rPr lang="fr-FR" sz="1800" i="1" dirty="0" smtClean="0">
                <a:solidFill>
                  <a:schemeClr val="tx1"/>
                </a:solidFill>
              </a:rPr>
              <a:t>monde? </a:t>
            </a:r>
            <a:r>
              <a:rPr lang="fr-FR" sz="1800" i="1" dirty="0">
                <a:solidFill>
                  <a:schemeClr val="tx1"/>
                </a:solidFill>
              </a:rPr>
              <a:t>Arrivera-elle à survivre et traverser les millénaires ? </a:t>
            </a:r>
            <a:r>
              <a:rPr lang="fr-FR" sz="1800" i="1" dirty="0" smtClean="0">
                <a:solidFill>
                  <a:schemeClr val="tx1"/>
                </a:solidFill>
              </a:rPr>
              <a:t>Peut-être… En </a:t>
            </a:r>
            <a:r>
              <a:rPr lang="fr-FR" sz="1800" i="1" dirty="0">
                <a:solidFill>
                  <a:schemeClr val="tx1"/>
                </a:solidFill>
              </a:rPr>
              <a:t>tout cas une chose est sûre, pour gagner, vous aurez besoin </a:t>
            </a:r>
            <a:r>
              <a:rPr lang="fr-FR" sz="1800" i="1">
                <a:solidFill>
                  <a:schemeClr val="tx1"/>
                </a:solidFill>
              </a:rPr>
              <a:t>de </a:t>
            </a:r>
            <a:r>
              <a:rPr lang="fr-FR" sz="1800" i="1" smtClean="0">
                <a:solidFill>
                  <a:schemeClr val="tx1"/>
                </a:solidFill>
              </a:rPr>
              <a:t>comprendre l’évolution </a:t>
            </a:r>
            <a:r>
              <a:rPr lang="fr-FR" sz="1800" i="1" dirty="0" smtClean="0">
                <a:solidFill>
                  <a:schemeClr val="tx1"/>
                </a:solidFill>
              </a:rPr>
              <a:t>!</a:t>
            </a:r>
            <a:endParaRPr lang="fr-FR" sz="1800" dirty="0">
              <a:solidFill>
                <a:schemeClr val="tx1"/>
              </a:solidFill>
            </a:endParaRPr>
          </a:p>
          <a:p>
            <a:pPr algn="ctr"/>
            <a:r>
              <a:rPr lang="fr-FR" sz="2400" dirty="0">
                <a:solidFill>
                  <a:schemeClr val="tx1"/>
                </a:solidFill>
              </a:rPr>
              <a:t>But du jeu et moyen pour y parvenir</a:t>
            </a:r>
          </a:p>
          <a:p>
            <a:pPr algn="ctr"/>
            <a:r>
              <a:rPr lang="fr-FR" sz="1800" i="1" dirty="0">
                <a:solidFill>
                  <a:schemeClr val="tx1"/>
                </a:solidFill>
              </a:rPr>
              <a:t>Ton espèce / population possède des caractéristiques propres et évolue dans un milieu particulier. Au fil des millénaires ces caractéristiques changent, le milieu évolue aussi. Tu devras alors faire des choix pour permettre la survie de ton espèce : utiliser au mieux les caractéristiques de ton espèce, récupérer des ressources et choisir les terrains les plus adaptés pour son développement.</a:t>
            </a:r>
          </a:p>
          <a:p>
            <a:pPr algn="ctr"/>
            <a:r>
              <a:rPr lang="fr-FR" sz="2400" dirty="0" smtClean="0">
                <a:solidFill>
                  <a:schemeClr val="tx1"/>
                </a:solidFill>
              </a:rPr>
              <a:t>Mécaniques </a:t>
            </a:r>
            <a:r>
              <a:rPr lang="fr-FR" sz="2400" dirty="0">
                <a:solidFill>
                  <a:schemeClr val="tx1"/>
                </a:solidFill>
              </a:rPr>
              <a:t>du jeu</a:t>
            </a:r>
          </a:p>
          <a:p>
            <a:pPr algn="ctr"/>
            <a:r>
              <a:rPr lang="fr-FR" sz="1800" i="1" dirty="0">
                <a:solidFill>
                  <a:schemeClr val="tx1"/>
                </a:solidFill>
              </a:rPr>
              <a:t>Sans leviers de choix pour les joueurs, point de jeu. Pour modéliser un contexte </a:t>
            </a:r>
            <a:r>
              <a:rPr lang="fr-FR" sz="1800" i="1" dirty="0" smtClean="0">
                <a:solidFill>
                  <a:schemeClr val="tx1"/>
                </a:solidFill>
              </a:rPr>
              <a:t>non déterministe</a:t>
            </a:r>
            <a:r>
              <a:rPr lang="fr-FR" sz="1800" i="1" dirty="0">
                <a:solidFill>
                  <a:schemeClr val="tx1"/>
                </a:solidFill>
              </a:rPr>
              <a:t>, nous </a:t>
            </a:r>
            <a:r>
              <a:rPr lang="fr-FR" sz="1800" i="1" dirty="0" smtClean="0">
                <a:solidFill>
                  <a:schemeClr val="tx1"/>
                </a:solidFill>
              </a:rPr>
              <a:t>avons </a:t>
            </a:r>
            <a:r>
              <a:rPr lang="fr-FR" sz="1800" i="1" dirty="0">
                <a:solidFill>
                  <a:schemeClr val="tx1"/>
                </a:solidFill>
              </a:rPr>
              <a:t>choisi une mécanique globale dite « chaotique », où </a:t>
            </a:r>
            <a:r>
              <a:rPr lang="fr-FR" sz="1800" i="1" dirty="0" smtClean="0">
                <a:solidFill>
                  <a:schemeClr val="tx1"/>
                </a:solidFill>
              </a:rPr>
              <a:t>les </a:t>
            </a:r>
            <a:r>
              <a:rPr lang="fr-FR" sz="1800" i="1" dirty="0">
                <a:solidFill>
                  <a:schemeClr val="tx1"/>
                </a:solidFill>
              </a:rPr>
              <a:t>joueurs ont une bonne part de choix mais où leur stratégie peut être </a:t>
            </a:r>
            <a:r>
              <a:rPr lang="fr-FR" sz="1800" i="1" dirty="0" smtClean="0">
                <a:solidFill>
                  <a:schemeClr val="tx1"/>
                </a:solidFill>
              </a:rPr>
              <a:t>balayée </a:t>
            </a:r>
            <a:r>
              <a:rPr lang="fr-FR" sz="1800" i="1" dirty="0">
                <a:solidFill>
                  <a:schemeClr val="tx1"/>
                </a:solidFill>
              </a:rPr>
              <a:t>par </a:t>
            </a:r>
            <a:r>
              <a:rPr lang="fr-FR" sz="1800" i="1" dirty="0" smtClean="0">
                <a:solidFill>
                  <a:schemeClr val="tx1"/>
                </a:solidFill>
              </a:rPr>
              <a:t>un évènement survenu par hasard</a:t>
            </a:r>
            <a:r>
              <a:rPr lang="fr-FR" sz="1800" i="1" dirty="0">
                <a:solidFill>
                  <a:schemeClr val="tx1"/>
                </a:solidFill>
              </a:rPr>
              <a:t>.</a:t>
            </a:r>
          </a:p>
          <a:p>
            <a:pPr algn="ctr"/>
            <a:r>
              <a:rPr lang="fr-FR" sz="1800" i="1" dirty="0" smtClean="0">
                <a:solidFill>
                  <a:schemeClr val="tx1"/>
                </a:solidFill>
              </a:rPr>
              <a:t>.</a:t>
            </a:r>
            <a:endParaRPr lang="fr-FR" sz="1800" i="1" dirty="0">
              <a:solidFill>
                <a:schemeClr val="tx1"/>
              </a:solidFill>
            </a:endParaRPr>
          </a:p>
        </p:txBody>
      </p:sp>
      <p:sp>
        <p:nvSpPr>
          <p:cNvPr id="105" name="Ellipse 104"/>
          <p:cNvSpPr/>
          <p:nvPr/>
        </p:nvSpPr>
        <p:spPr>
          <a:xfrm>
            <a:off x="1197748" y="13516547"/>
            <a:ext cx="27909780" cy="66718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ZoneTexte 92"/>
          <p:cNvSpPr txBox="1"/>
          <p:nvPr/>
        </p:nvSpPr>
        <p:spPr>
          <a:xfrm>
            <a:off x="17352830" y="18654874"/>
            <a:ext cx="5071388" cy="1015663"/>
          </a:xfrm>
          <a:prstGeom prst="rect">
            <a:avLst/>
          </a:prstGeom>
          <a:noFill/>
        </p:spPr>
        <p:txBody>
          <a:bodyPr wrap="none" rtlCol="0">
            <a:spAutoFit/>
          </a:bodyPr>
          <a:lstStyle/>
          <a:p>
            <a:r>
              <a:rPr lang="fr-FR" sz="6000" dirty="0">
                <a:solidFill>
                  <a:schemeClr val="tx2"/>
                </a:solidFill>
              </a:rPr>
              <a:t>Un cycle </a:t>
            </a:r>
            <a:r>
              <a:rPr lang="fr-FR" sz="6000" dirty="0" smtClean="0">
                <a:solidFill>
                  <a:schemeClr val="tx2"/>
                </a:solidFill>
              </a:rPr>
              <a:t>itératif</a:t>
            </a:r>
            <a:endParaRPr lang="fr-FR" dirty="0"/>
          </a:p>
        </p:txBody>
      </p:sp>
      <p:cxnSp>
        <p:nvCxnSpPr>
          <p:cNvPr id="95" name="Connecteur droit avec flèche 94"/>
          <p:cNvCxnSpPr/>
          <p:nvPr/>
        </p:nvCxnSpPr>
        <p:spPr>
          <a:xfrm>
            <a:off x="16001975" y="18502719"/>
            <a:ext cx="504056" cy="2549647"/>
          </a:xfrm>
          <a:prstGeom prst="straightConnector1">
            <a:avLst/>
          </a:prstGeom>
          <a:ln w="57150">
            <a:solidFill>
              <a:schemeClr val="tx2"/>
            </a:solidFill>
            <a:tailEnd type="stealth"/>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10"/>
          <a:stretch>
            <a:fillRect/>
          </a:stretch>
        </p:blipFill>
        <p:spPr>
          <a:xfrm>
            <a:off x="11266286" y="31502513"/>
            <a:ext cx="12297265" cy="6010358"/>
          </a:xfrm>
          <a:prstGeom prst="rect">
            <a:avLst/>
          </a:prstGeom>
        </p:spPr>
      </p:pic>
      <p:sp>
        <p:nvSpPr>
          <p:cNvPr id="17" name="ZoneTexte 16"/>
          <p:cNvSpPr txBox="1"/>
          <p:nvPr/>
        </p:nvSpPr>
        <p:spPr>
          <a:xfrm>
            <a:off x="535985" y="29319525"/>
            <a:ext cx="22740905" cy="132343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4000" b="1" dirty="0" smtClean="0">
                <a:solidFill>
                  <a:schemeClr val="accent1"/>
                </a:solidFill>
              </a:rPr>
              <a:t>L’organisation générale du </a:t>
            </a:r>
            <a:r>
              <a:rPr lang="fr-FR" sz="4000" b="1" dirty="0">
                <a:solidFill>
                  <a:schemeClr val="accent1"/>
                </a:solidFill>
              </a:rPr>
              <a:t>projet se base sur un paradigme de méta-conception </a:t>
            </a:r>
            <a:r>
              <a:rPr lang="fr-FR" sz="4000" b="1" dirty="0" smtClean="0">
                <a:solidFill>
                  <a:schemeClr val="accent1"/>
                </a:solidFill>
              </a:rPr>
              <a:t>dans lequel les </a:t>
            </a:r>
            <a:r>
              <a:rPr lang="fr-FR" sz="4000" b="1" dirty="0">
                <a:solidFill>
                  <a:schemeClr val="accent1"/>
                </a:solidFill>
              </a:rPr>
              <a:t>enseignants et les </a:t>
            </a:r>
            <a:r>
              <a:rPr lang="fr-FR" sz="4000" b="1" dirty="0" smtClean="0">
                <a:solidFill>
                  <a:schemeClr val="accent1"/>
                </a:solidFill>
              </a:rPr>
              <a:t>élèves sont </a:t>
            </a:r>
            <a:r>
              <a:rPr lang="fr-FR" sz="4000" b="1" dirty="0">
                <a:solidFill>
                  <a:schemeClr val="accent1"/>
                </a:solidFill>
              </a:rPr>
              <a:t>considérés comme faisant partie du processus de conception </a:t>
            </a:r>
            <a:r>
              <a:rPr lang="fr-FR" sz="2800" b="1" dirty="0">
                <a:solidFill>
                  <a:schemeClr val="accent1"/>
                </a:solidFill>
              </a:rPr>
              <a:t>(Ardito et al, 2015). </a:t>
            </a:r>
            <a:endParaRPr lang="en-US" sz="2800" b="1" dirty="0">
              <a:solidFill>
                <a:schemeClr val="tx1"/>
              </a:solidFill>
            </a:endParaRPr>
          </a:p>
        </p:txBody>
      </p:sp>
      <p:sp>
        <p:nvSpPr>
          <p:cNvPr id="18" name="ZoneTexte 17"/>
          <p:cNvSpPr txBox="1"/>
          <p:nvPr/>
        </p:nvSpPr>
        <p:spPr>
          <a:xfrm>
            <a:off x="11702604" y="37609917"/>
            <a:ext cx="11115666" cy="954107"/>
          </a:xfrm>
          <a:prstGeom prst="rect">
            <a:avLst/>
          </a:prstGeom>
          <a:noFill/>
        </p:spPr>
        <p:txBody>
          <a:bodyPr wrap="square" rtlCol="0">
            <a:spAutoFit/>
          </a:bodyPr>
          <a:lstStyle/>
          <a:p>
            <a:r>
              <a:rPr lang="en-US" sz="2800" dirty="0"/>
              <a:t>Figure : Meta-design process in EGRESS (adapted from </a:t>
            </a:r>
            <a:r>
              <a:rPr lang="en-US" sz="2800" dirty="0" err="1"/>
              <a:t>Ardito</a:t>
            </a:r>
            <a:r>
              <a:rPr lang="en-US" sz="2800" dirty="0"/>
              <a:t>, et al, 2015)</a:t>
            </a:r>
          </a:p>
          <a:p>
            <a:endParaRPr lang="fr-FR" sz="2800" dirty="0"/>
          </a:p>
        </p:txBody>
      </p:sp>
    </p:spTree>
    <p:extLst>
      <p:ext uri="{BB962C8B-B14F-4D97-AF65-F5344CB8AC3E}">
        <p14:creationId xmlns:p14="http://schemas.microsoft.com/office/powerpoint/2010/main" val="983217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11962</TotalTime>
  <Words>1439</Words>
  <Application>Microsoft Office PowerPoint</Application>
  <PresentationFormat>Personnalisé</PresentationFormat>
  <Paragraphs>83</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Calibri</vt:lpstr>
      <vt:lpstr>Garamond</vt:lpstr>
      <vt:lpstr>Wingdings</vt:lpstr>
      <vt:lpstr>Thème Office</vt:lpstr>
      <vt:lpstr>Présentation PowerPoint</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dc:creator>
  <cp:lastModifiedBy>Julie Gobert</cp:lastModifiedBy>
  <cp:revision>141</cp:revision>
  <cp:lastPrinted>2016-11-18T16:49:48Z</cp:lastPrinted>
  <dcterms:created xsi:type="dcterms:W3CDTF">2013-05-14T13:30:07Z</dcterms:created>
  <dcterms:modified xsi:type="dcterms:W3CDTF">2018-09-20T07:55:52Z</dcterms:modified>
</cp:coreProperties>
</file>