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4592" y="742187"/>
            <a:ext cx="1340485" cy="5183505"/>
          </a:xfrm>
          <a:custGeom>
            <a:avLst/>
            <a:gdLst/>
            <a:ahLst/>
            <a:cxnLst/>
            <a:rect l="l" t="t" r="r" b="b"/>
            <a:pathLst>
              <a:path w="1340485" h="5183505">
                <a:moveTo>
                  <a:pt x="1183386" y="0"/>
                </a:moveTo>
                <a:lnTo>
                  <a:pt x="1083221" y="39877"/>
                </a:lnTo>
                <a:lnTo>
                  <a:pt x="1030871" y="87629"/>
                </a:lnTo>
                <a:lnTo>
                  <a:pt x="980808" y="145669"/>
                </a:lnTo>
                <a:lnTo>
                  <a:pt x="962609" y="166115"/>
                </a:lnTo>
                <a:lnTo>
                  <a:pt x="953503" y="178688"/>
                </a:lnTo>
                <a:lnTo>
                  <a:pt x="942124" y="192404"/>
                </a:lnTo>
                <a:lnTo>
                  <a:pt x="930744" y="205994"/>
                </a:lnTo>
                <a:lnTo>
                  <a:pt x="919365" y="220852"/>
                </a:lnTo>
                <a:lnTo>
                  <a:pt x="907986" y="236727"/>
                </a:lnTo>
                <a:lnTo>
                  <a:pt x="894333" y="252729"/>
                </a:lnTo>
                <a:lnTo>
                  <a:pt x="882954" y="269748"/>
                </a:lnTo>
                <a:lnTo>
                  <a:pt x="869302" y="286765"/>
                </a:lnTo>
                <a:lnTo>
                  <a:pt x="855649" y="305053"/>
                </a:lnTo>
                <a:lnTo>
                  <a:pt x="814692" y="365378"/>
                </a:lnTo>
                <a:lnTo>
                  <a:pt x="787387" y="408559"/>
                </a:lnTo>
                <a:lnTo>
                  <a:pt x="771448" y="431419"/>
                </a:lnTo>
                <a:lnTo>
                  <a:pt x="755523" y="455295"/>
                </a:lnTo>
                <a:lnTo>
                  <a:pt x="741870" y="480313"/>
                </a:lnTo>
                <a:lnTo>
                  <a:pt x="700900" y="545211"/>
                </a:lnTo>
                <a:lnTo>
                  <a:pt x="609879" y="702183"/>
                </a:lnTo>
                <a:lnTo>
                  <a:pt x="589394" y="742061"/>
                </a:lnTo>
                <a:lnTo>
                  <a:pt x="566635" y="780796"/>
                </a:lnTo>
                <a:lnTo>
                  <a:pt x="464235" y="977646"/>
                </a:lnTo>
                <a:lnTo>
                  <a:pt x="355003" y="1214374"/>
                </a:lnTo>
                <a:lnTo>
                  <a:pt x="259422" y="1449959"/>
                </a:lnTo>
                <a:lnTo>
                  <a:pt x="191160" y="1648078"/>
                </a:lnTo>
                <a:lnTo>
                  <a:pt x="134264" y="1848358"/>
                </a:lnTo>
                <a:lnTo>
                  <a:pt x="125158" y="1888236"/>
                </a:lnTo>
                <a:lnTo>
                  <a:pt x="113779" y="1929129"/>
                </a:lnTo>
                <a:lnTo>
                  <a:pt x="86474" y="2049779"/>
                </a:lnTo>
                <a:lnTo>
                  <a:pt x="79654" y="2090801"/>
                </a:lnTo>
                <a:lnTo>
                  <a:pt x="70548" y="2130679"/>
                </a:lnTo>
                <a:lnTo>
                  <a:pt x="43243" y="2296795"/>
                </a:lnTo>
                <a:lnTo>
                  <a:pt x="38684" y="2338959"/>
                </a:lnTo>
                <a:lnTo>
                  <a:pt x="31864" y="2380996"/>
                </a:lnTo>
                <a:lnTo>
                  <a:pt x="18199" y="2510790"/>
                </a:lnTo>
                <a:lnTo>
                  <a:pt x="15925" y="2554097"/>
                </a:lnTo>
                <a:lnTo>
                  <a:pt x="11379" y="2598420"/>
                </a:lnTo>
                <a:lnTo>
                  <a:pt x="0" y="2822702"/>
                </a:lnTo>
                <a:lnTo>
                  <a:pt x="0" y="3100324"/>
                </a:lnTo>
                <a:lnTo>
                  <a:pt x="11379" y="3326892"/>
                </a:lnTo>
                <a:lnTo>
                  <a:pt x="38684" y="3588639"/>
                </a:lnTo>
                <a:lnTo>
                  <a:pt x="65989" y="3755898"/>
                </a:lnTo>
                <a:lnTo>
                  <a:pt x="75095" y="3798062"/>
                </a:lnTo>
                <a:lnTo>
                  <a:pt x="81927" y="3839082"/>
                </a:lnTo>
                <a:lnTo>
                  <a:pt x="127431" y="4040504"/>
                </a:lnTo>
                <a:lnTo>
                  <a:pt x="195707" y="4277233"/>
                </a:lnTo>
                <a:lnTo>
                  <a:pt x="223011" y="4354576"/>
                </a:lnTo>
                <a:lnTo>
                  <a:pt x="234391" y="4393311"/>
                </a:lnTo>
                <a:lnTo>
                  <a:pt x="250329" y="4432046"/>
                </a:lnTo>
                <a:lnTo>
                  <a:pt x="277634" y="4508246"/>
                </a:lnTo>
                <a:lnTo>
                  <a:pt x="293560" y="4546981"/>
                </a:lnTo>
                <a:lnTo>
                  <a:pt x="307213" y="4584573"/>
                </a:lnTo>
                <a:lnTo>
                  <a:pt x="339077" y="4660773"/>
                </a:lnTo>
                <a:lnTo>
                  <a:pt x="357276" y="4698365"/>
                </a:lnTo>
                <a:lnTo>
                  <a:pt x="373214" y="4736973"/>
                </a:lnTo>
                <a:lnTo>
                  <a:pt x="464235" y="4930521"/>
                </a:lnTo>
                <a:lnTo>
                  <a:pt x="546163" y="5089855"/>
                </a:lnTo>
                <a:lnTo>
                  <a:pt x="598500" y="5183187"/>
                </a:lnTo>
                <a:lnTo>
                  <a:pt x="598500" y="2848864"/>
                </a:lnTo>
                <a:lnTo>
                  <a:pt x="600773" y="2794127"/>
                </a:lnTo>
                <a:lnTo>
                  <a:pt x="600773" y="2738374"/>
                </a:lnTo>
                <a:lnTo>
                  <a:pt x="605332" y="2683764"/>
                </a:lnTo>
                <a:lnTo>
                  <a:pt x="609879" y="2575687"/>
                </a:lnTo>
                <a:lnTo>
                  <a:pt x="623531" y="2414016"/>
                </a:lnTo>
                <a:lnTo>
                  <a:pt x="630364" y="2361691"/>
                </a:lnTo>
                <a:lnTo>
                  <a:pt x="634911" y="2309367"/>
                </a:lnTo>
                <a:lnTo>
                  <a:pt x="648563" y="2204592"/>
                </a:lnTo>
                <a:lnTo>
                  <a:pt x="657669" y="2152269"/>
                </a:lnTo>
                <a:lnTo>
                  <a:pt x="664489" y="2101088"/>
                </a:lnTo>
                <a:lnTo>
                  <a:pt x="682701" y="1998599"/>
                </a:lnTo>
                <a:lnTo>
                  <a:pt x="694080" y="1948561"/>
                </a:lnTo>
                <a:lnTo>
                  <a:pt x="703186" y="1897252"/>
                </a:lnTo>
                <a:lnTo>
                  <a:pt x="725932" y="1799463"/>
                </a:lnTo>
                <a:lnTo>
                  <a:pt x="735037" y="1750440"/>
                </a:lnTo>
                <a:lnTo>
                  <a:pt x="780554" y="1566164"/>
                </a:lnTo>
                <a:lnTo>
                  <a:pt x="814692" y="1437513"/>
                </a:lnTo>
                <a:lnTo>
                  <a:pt x="848829" y="1315720"/>
                </a:lnTo>
                <a:lnTo>
                  <a:pt x="862482" y="1275841"/>
                </a:lnTo>
                <a:lnTo>
                  <a:pt x="885240" y="1200785"/>
                </a:lnTo>
                <a:lnTo>
                  <a:pt x="896607" y="1164336"/>
                </a:lnTo>
                <a:lnTo>
                  <a:pt x="910272" y="1129029"/>
                </a:lnTo>
                <a:lnTo>
                  <a:pt x="921651" y="1093724"/>
                </a:lnTo>
                <a:lnTo>
                  <a:pt x="935304" y="1059688"/>
                </a:lnTo>
                <a:lnTo>
                  <a:pt x="946683" y="1026667"/>
                </a:lnTo>
                <a:lnTo>
                  <a:pt x="960335" y="992504"/>
                </a:lnTo>
                <a:lnTo>
                  <a:pt x="971715" y="959485"/>
                </a:lnTo>
                <a:lnTo>
                  <a:pt x="999020" y="893445"/>
                </a:lnTo>
                <a:lnTo>
                  <a:pt x="1010399" y="860425"/>
                </a:lnTo>
                <a:lnTo>
                  <a:pt x="1092314" y="661288"/>
                </a:lnTo>
                <a:lnTo>
                  <a:pt x="1108202" y="628269"/>
                </a:lnTo>
                <a:lnTo>
                  <a:pt x="1135507" y="561086"/>
                </a:lnTo>
                <a:lnTo>
                  <a:pt x="1167383" y="493902"/>
                </a:lnTo>
                <a:lnTo>
                  <a:pt x="1181100" y="459866"/>
                </a:lnTo>
                <a:lnTo>
                  <a:pt x="1228852" y="357377"/>
                </a:lnTo>
                <a:lnTo>
                  <a:pt x="1242568" y="324358"/>
                </a:lnTo>
                <a:lnTo>
                  <a:pt x="1256157" y="294766"/>
                </a:lnTo>
                <a:lnTo>
                  <a:pt x="1269873" y="266319"/>
                </a:lnTo>
                <a:lnTo>
                  <a:pt x="1281176" y="239013"/>
                </a:lnTo>
                <a:lnTo>
                  <a:pt x="1292606" y="215137"/>
                </a:lnTo>
                <a:lnTo>
                  <a:pt x="1301623" y="192404"/>
                </a:lnTo>
                <a:lnTo>
                  <a:pt x="1310767" y="170687"/>
                </a:lnTo>
                <a:lnTo>
                  <a:pt x="1317625" y="151384"/>
                </a:lnTo>
                <a:lnTo>
                  <a:pt x="1324483" y="134365"/>
                </a:lnTo>
                <a:lnTo>
                  <a:pt x="1328927" y="118363"/>
                </a:lnTo>
                <a:lnTo>
                  <a:pt x="1333500" y="104648"/>
                </a:lnTo>
                <a:lnTo>
                  <a:pt x="1338071" y="92201"/>
                </a:lnTo>
                <a:lnTo>
                  <a:pt x="1340358" y="80772"/>
                </a:lnTo>
                <a:lnTo>
                  <a:pt x="1340358" y="64897"/>
                </a:lnTo>
                <a:lnTo>
                  <a:pt x="1333500" y="47751"/>
                </a:lnTo>
                <a:lnTo>
                  <a:pt x="1253870" y="5714"/>
                </a:lnTo>
                <a:lnTo>
                  <a:pt x="1183386" y="0"/>
                </a:lnTo>
                <a:close/>
              </a:path>
            </a:pathLst>
          </a:custGeom>
          <a:solidFill>
            <a:srgbClr val="E7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4592" y="742187"/>
            <a:ext cx="1340485" cy="5183505"/>
          </a:xfrm>
          <a:custGeom>
            <a:avLst/>
            <a:gdLst/>
            <a:ahLst/>
            <a:cxnLst/>
            <a:rect l="l" t="t" r="r" b="b"/>
            <a:pathLst>
              <a:path w="1340485" h="5183505">
                <a:moveTo>
                  <a:pt x="1340358" y="80772"/>
                </a:moveTo>
                <a:lnTo>
                  <a:pt x="1340358" y="64897"/>
                </a:lnTo>
                <a:lnTo>
                  <a:pt x="1333500" y="47751"/>
                </a:lnTo>
                <a:lnTo>
                  <a:pt x="1253870" y="5714"/>
                </a:lnTo>
                <a:lnTo>
                  <a:pt x="1183386" y="0"/>
                </a:lnTo>
                <a:lnTo>
                  <a:pt x="1160652" y="3428"/>
                </a:lnTo>
                <a:lnTo>
                  <a:pt x="1083221" y="39877"/>
                </a:lnTo>
                <a:lnTo>
                  <a:pt x="1030871" y="87629"/>
                </a:lnTo>
                <a:lnTo>
                  <a:pt x="1012672" y="106934"/>
                </a:lnTo>
                <a:lnTo>
                  <a:pt x="996746" y="126364"/>
                </a:lnTo>
                <a:lnTo>
                  <a:pt x="980808" y="145669"/>
                </a:lnTo>
                <a:lnTo>
                  <a:pt x="962609" y="166115"/>
                </a:lnTo>
                <a:lnTo>
                  <a:pt x="953503" y="178688"/>
                </a:lnTo>
                <a:lnTo>
                  <a:pt x="942124" y="192404"/>
                </a:lnTo>
                <a:lnTo>
                  <a:pt x="930744" y="205994"/>
                </a:lnTo>
                <a:lnTo>
                  <a:pt x="919365" y="220852"/>
                </a:lnTo>
                <a:lnTo>
                  <a:pt x="907986" y="236727"/>
                </a:lnTo>
                <a:lnTo>
                  <a:pt x="894333" y="252729"/>
                </a:lnTo>
                <a:lnTo>
                  <a:pt x="882954" y="269748"/>
                </a:lnTo>
                <a:lnTo>
                  <a:pt x="869302" y="286765"/>
                </a:lnTo>
                <a:lnTo>
                  <a:pt x="855649" y="305053"/>
                </a:lnTo>
                <a:lnTo>
                  <a:pt x="814692" y="365378"/>
                </a:lnTo>
                <a:lnTo>
                  <a:pt x="787387" y="408559"/>
                </a:lnTo>
                <a:lnTo>
                  <a:pt x="771448" y="431419"/>
                </a:lnTo>
                <a:lnTo>
                  <a:pt x="755523" y="455295"/>
                </a:lnTo>
                <a:lnTo>
                  <a:pt x="741870" y="480313"/>
                </a:lnTo>
                <a:lnTo>
                  <a:pt x="700900" y="545211"/>
                </a:lnTo>
                <a:lnTo>
                  <a:pt x="609879" y="702183"/>
                </a:lnTo>
                <a:lnTo>
                  <a:pt x="589394" y="742061"/>
                </a:lnTo>
                <a:lnTo>
                  <a:pt x="566635" y="780796"/>
                </a:lnTo>
                <a:lnTo>
                  <a:pt x="464235" y="977646"/>
                </a:lnTo>
                <a:lnTo>
                  <a:pt x="355003" y="1214374"/>
                </a:lnTo>
                <a:lnTo>
                  <a:pt x="259422" y="1449959"/>
                </a:lnTo>
                <a:lnTo>
                  <a:pt x="191160" y="1648078"/>
                </a:lnTo>
                <a:lnTo>
                  <a:pt x="134264" y="1848358"/>
                </a:lnTo>
                <a:lnTo>
                  <a:pt x="125158" y="1888236"/>
                </a:lnTo>
                <a:lnTo>
                  <a:pt x="113779" y="1929129"/>
                </a:lnTo>
                <a:lnTo>
                  <a:pt x="86474" y="2049779"/>
                </a:lnTo>
                <a:lnTo>
                  <a:pt x="79654" y="2090801"/>
                </a:lnTo>
                <a:lnTo>
                  <a:pt x="70548" y="2130679"/>
                </a:lnTo>
                <a:lnTo>
                  <a:pt x="43243" y="2296795"/>
                </a:lnTo>
                <a:lnTo>
                  <a:pt x="38684" y="2338959"/>
                </a:lnTo>
                <a:lnTo>
                  <a:pt x="31864" y="2380996"/>
                </a:lnTo>
                <a:lnTo>
                  <a:pt x="18199" y="2510790"/>
                </a:lnTo>
                <a:lnTo>
                  <a:pt x="15925" y="2554097"/>
                </a:lnTo>
                <a:lnTo>
                  <a:pt x="11379" y="2598420"/>
                </a:lnTo>
                <a:lnTo>
                  <a:pt x="0" y="2822702"/>
                </a:lnTo>
                <a:lnTo>
                  <a:pt x="0" y="3100324"/>
                </a:lnTo>
                <a:lnTo>
                  <a:pt x="11379" y="3326892"/>
                </a:lnTo>
                <a:lnTo>
                  <a:pt x="38684" y="3588639"/>
                </a:lnTo>
                <a:lnTo>
                  <a:pt x="65989" y="3755898"/>
                </a:lnTo>
                <a:lnTo>
                  <a:pt x="75095" y="3798062"/>
                </a:lnTo>
                <a:lnTo>
                  <a:pt x="81927" y="3839082"/>
                </a:lnTo>
                <a:lnTo>
                  <a:pt x="127431" y="4040504"/>
                </a:lnTo>
                <a:lnTo>
                  <a:pt x="195707" y="4277233"/>
                </a:lnTo>
                <a:lnTo>
                  <a:pt x="223011" y="4354576"/>
                </a:lnTo>
                <a:lnTo>
                  <a:pt x="234391" y="4393311"/>
                </a:lnTo>
                <a:lnTo>
                  <a:pt x="250329" y="4432046"/>
                </a:lnTo>
                <a:lnTo>
                  <a:pt x="277634" y="4508246"/>
                </a:lnTo>
                <a:lnTo>
                  <a:pt x="293560" y="4546981"/>
                </a:lnTo>
                <a:lnTo>
                  <a:pt x="307213" y="4584573"/>
                </a:lnTo>
                <a:lnTo>
                  <a:pt x="339077" y="4660773"/>
                </a:lnTo>
                <a:lnTo>
                  <a:pt x="357276" y="4698365"/>
                </a:lnTo>
                <a:lnTo>
                  <a:pt x="373214" y="4736973"/>
                </a:lnTo>
                <a:lnTo>
                  <a:pt x="464235" y="4930521"/>
                </a:lnTo>
                <a:lnTo>
                  <a:pt x="546163" y="5089855"/>
                </a:lnTo>
                <a:lnTo>
                  <a:pt x="598500" y="5183187"/>
                </a:lnTo>
                <a:lnTo>
                  <a:pt x="598500" y="2848864"/>
                </a:lnTo>
                <a:lnTo>
                  <a:pt x="600773" y="2794127"/>
                </a:lnTo>
                <a:lnTo>
                  <a:pt x="600773" y="2738374"/>
                </a:lnTo>
                <a:lnTo>
                  <a:pt x="605332" y="2683764"/>
                </a:lnTo>
                <a:lnTo>
                  <a:pt x="609879" y="2575687"/>
                </a:lnTo>
                <a:lnTo>
                  <a:pt x="623531" y="2414016"/>
                </a:lnTo>
                <a:lnTo>
                  <a:pt x="630364" y="2361691"/>
                </a:lnTo>
                <a:lnTo>
                  <a:pt x="634911" y="2309367"/>
                </a:lnTo>
                <a:lnTo>
                  <a:pt x="648563" y="2204592"/>
                </a:lnTo>
                <a:lnTo>
                  <a:pt x="657669" y="2152269"/>
                </a:lnTo>
                <a:lnTo>
                  <a:pt x="664489" y="2101088"/>
                </a:lnTo>
                <a:lnTo>
                  <a:pt x="682701" y="1998599"/>
                </a:lnTo>
                <a:lnTo>
                  <a:pt x="694080" y="1948561"/>
                </a:lnTo>
                <a:lnTo>
                  <a:pt x="703186" y="1897252"/>
                </a:lnTo>
                <a:lnTo>
                  <a:pt x="725932" y="1799463"/>
                </a:lnTo>
                <a:lnTo>
                  <a:pt x="735037" y="1750440"/>
                </a:lnTo>
                <a:lnTo>
                  <a:pt x="780554" y="1566164"/>
                </a:lnTo>
                <a:lnTo>
                  <a:pt x="814692" y="1437513"/>
                </a:lnTo>
                <a:lnTo>
                  <a:pt x="848829" y="1315720"/>
                </a:lnTo>
                <a:lnTo>
                  <a:pt x="862482" y="1275841"/>
                </a:lnTo>
                <a:lnTo>
                  <a:pt x="885240" y="1200785"/>
                </a:lnTo>
                <a:lnTo>
                  <a:pt x="896607" y="1164336"/>
                </a:lnTo>
                <a:lnTo>
                  <a:pt x="910272" y="1129029"/>
                </a:lnTo>
                <a:lnTo>
                  <a:pt x="921651" y="1093724"/>
                </a:lnTo>
                <a:lnTo>
                  <a:pt x="935304" y="1059688"/>
                </a:lnTo>
                <a:lnTo>
                  <a:pt x="946683" y="1026667"/>
                </a:lnTo>
                <a:lnTo>
                  <a:pt x="960335" y="992504"/>
                </a:lnTo>
                <a:lnTo>
                  <a:pt x="971715" y="959485"/>
                </a:lnTo>
                <a:lnTo>
                  <a:pt x="999020" y="893445"/>
                </a:lnTo>
                <a:lnTo>
                  <a:pt x="1010399" y="860425"/>
                </a:lnTo>
                <a:lnTo>
                  <a:pt x="1092314" y="661288"/>
                </a:lnTo>
                <a:lnTo>
                  <a:pt x="1108202" y="628269"/>
                </a:lnTo>
                <a:lnTo>
                  <a:pt x="1135507" y="561086"/>
                </a:lnTo>
                <a:lnTo>
                  <a:pt x="1167383" y="493902"/>
                </a:lnTo>
                <a:lnTo>
                  <a:pt x="1181100" y="459866"/>
                </a:lnTo>
                <a:lnTo>
                  <a:pt x="1228852" y="357377"/>
                </a:lnTo>
                <a:lnTo>
                  <a:pt x="1242568" y="324358"/>
                </a:lnTo>
                <a:lnTo>
                  <a:pt x="1256157" y="294766"/>
                </a:lnTo>
                <a:lnTo>
                  <a:pt x="1269873" y="266319"/>
                </a:lnTo>
                <a:lnTo>
                  <a:pt x="1281176" y="239013"/>
                </a:lnTo>
                <a:lnTo>
                  <a:pt x="1292606" y="215137"/>
                </a:lnTo>
                <a:lnTo>
                  <a:pt x="1301623" y="192404"/>
                </a:lnTo>
                <a:lnTo>
                  <a:pt x="1310767" y="170687"/>
                </a:lnTo>
                <a:lnTo>
                  <a:pt x="1317625" y="151384"/>
                </a:lnTo>
                <a:lnTo>
                  <a:pt x="1324483" y="134365"/>
                </a:lnTo>
                <a:lnTo>
                  <a:pt x="1328927" y="118363"/>
                </a:lnTo>
                <a:lnTo>
                  <a:pt x="1333500" y="104648"/>
                </a:lnTo>
                <a:lnTo>
                  <a:pt x="1338071" y="92201"/>
                </a:lnTo>
                <a:lnTo>
                  <a:pt x="1340358" y="80772"/>
                </a:lnTo>
              </a:path>
            </a:pathLst>
          </a:custGeom>
          <a:ln w="9144">
            <a:solidFill>
              <a:srgbClr val="E7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63092" y="3812921"/>
            <a:ext cx="744220" cy="2846705"/>
          </a:xfrm>
          <a:custGeom>
            <a:avLst/>
            <a:gdLst/>
            <a:ahLst/>
            <a:cxnLst/>
            <a:rect l="l" t="t" r="r" b="b"/>
            <a:pathLst>
              <a:path w="744219" h="2846704">
                <a:moveTo>
                  <a:pt x="0" y="0"/>
                </a:moveTo>
                <a:lnTo>
                  <a:pt x="0" y="2112454"/>
                </a:lnTo>
                <a:lnTo>
                  <a:pt x="38684" y="2183028"/>
                </a:lnTo>
                <a:lnTo>
                  <a:pt x="63715" y="2225141"/>
                </a:lnTo>
                <a:lnTo>
                  <a:pt x="86474" y="2267242"/>
                </a:lnTo>
                <a:lnTo>
                  <a:pt x="111506" y="2310498"/>
                </a:lnTo>
                <a:lnTo>
                  <a:pt x="138811" y="2353754"/>
                </a:lnTo>
                <a:lnTo>
                  <a:pt x="154749" y="2377655"/>
                </a:lnTo>
                <a:lnTo>
                  <a:pt x="168402" y="2401557"/>
                </a:lnTo>
                <a:lnTo>
                  <a:pt x="184327" y="2424315"/>
                </a:lnTo>
                <a:lnTo>
                  <a:pt x="197980" y="2447074"/>
                </a:lnTo>
                <a:lnTo>
                  <a:pt x="211632" y="2468702"/>
                </a:lnTo>
                <a:lnTo>
                  <a:pt x="227571" y="2489187"/>
                </a:lnTo>
                <a:lnTo>
                  <a:pt x="241223" y="2509672"/>
                </a:lnTo>
                <a:lnTo>
                  <a:pt x="252603" y="2529027"/>
                </a:lnTo>
                <a:lnTo>
                  <a:pt x="279908" y="2565450"/>
                </a:lnTo>
                <a:lnTo>
                  <a:pt x="291287" y="2582519"/>
                </a:lnTo>
                <a:lnTo>
                  <a:pt x="304939" y="2599588"/>
                </a:lnTo>
                <a:lnTo>
                  <a:pt x="350456" y="2657640"/>
                </a:lnTo>
                <a:lnTo>
                  <a:pt x="361835" y="2671292"/>
                </a:lnTo>
                <a:lnTo>
                  <a:pt x="402793" y="2717965"/>
                </a:lnTo>
                <a:lnTo>
                  <a:pt x="416445" y="2735033"/>
                </a:lnTo>
                <a:lnTo>
                  <a:pt x="432371" y="2752102"/>
                </a:lnTo>
                <a:lnTo>
                  <a:pt x="484720" y="2798775"/>
                </a:lnTo>
                <a:lnTo>
                  <a:pt x="543864" y="2832912"/>
                </a:lnTo>
                <a:lnTo>
                  <a:pt x="618921" y="2846578"/>
                </a:lnTo>
                <a:lnTo>
                  <a:pt x="653084" y="2843161"/>
                </a:lnTo>
                <a:lnTo>
                  <a:pt x="721410" y="2815843"/>
                </a:lnTo>
                <a:lnTo>
                  <a:pt x="741857" y="2781693"/>
                </a:lnTo>
                <a:lnTo>
                  <a:pt x="744143" y="2760078"/>
                </a:lnTo>
                <a:lnTo>
                  <a:pt x="741857" y="2753245"/>
                </a:lnTo>
                <a:lnTo>
                  <a:pt x="739571" y="2744139"/>
                </a:lnTo>
                <a:lnTo>
                  <a:pt x="734999" y="2732760"/>
                </a:lnTo>
                <a:lnTo>
                  <a:pt x="730427" y="2719095"/>
                </a:lnTo>
                <a:lnTo>
                  <a:pt x="723696" y="2703169"/>
                </a:lnTo>
                <a:lnTo>
                  <a:pt x="714552" y="2683814"/>
                </a:lnTo>
                <a:lnTo>
                  <a:pt x="705408" y="2663329"/>
                </a:lnTo>
                <a:lnTo>
                  <a:pt x="696391" y="2640571"/>
                </a:lnTo>
                <a:lnTo>
                  <a:pt x="684961" y="2614383"/>
                </a:lnTo>
                <a:lnTo>
                  <a:pt x="671372" y="2587066"/>
                </a:lnTo>
                <a:lnTo>
                  <a:pt x="657656" y="2556344"/>
                </a:lnTo>
                <a:lnTo>
                  <a:pt x="644067" y="2523337"/>
                </a:lnTo>
                <a:lnTo>
                  <a:pt x="628065" y="2489187"/>
                </a:lnTo>
                <a:lnTo>
                  <a:pt x="609904" y="2451633"/>
                </a:lnTo>
                <a:lnTo>
                  <a:pt x="582599" y="2392451"/>
                </a:lnTo>
                <a:lnTo>
                  <a:pt x="571169" y="2362847"/>
                </a:lnTo>
                <a:lnTo>
                  <a:pt x="530275" y="2271801"/>
                </a:lnTo>
                <a:lnTo>
                  <a:pt x="518845" y="2239937"/>
                </a:lnTo>
                <a:lnTo>
                  <a:pt x="491540" y="2177338"/>
                </a:lnTo>
                <a:lnTo>
                  <a:pt x="480161" y="2144331"/>
                </a:lnTo>
                <a:lnTo>
                  <a:pt x="452856" y="2078316"/>
                </a:lnTo>
                <a:lnTo>
                  <a:pt x="441477" y="2045309"/>
                </a:lnTo>
                <a:lnTo>
                  <a:pt x="414172" y="1977021"/>
                </a:lnTo>
                <a:lnTo>
                  <a:pt x="402793" y="1941728"/>
                </a:lnTo>
                <a:lnTo>
                  <a:pt x="389140" y="1907590"/>
                </a:lnTo>
                <a:lnTo>
                  <a:pt x="334518" y="1763014"/>
                </a:lnTo>
                <a:lnTo>
                  <a:pt x="323151" y="1725421"/>
                </a:lnTo>
                <a:lnTo>
                  <a:pt x="282181" y="1609343"/>
                </a:lnTo>
                <a:lnTo>
                  <a:pt x="270802" y="1569592"/>
                </a:lnTo>
                <a:lnTo>
                  <a:pt x="243497" y="1487550"/>
                </a:lnTo>
                <a:lnTo>
                  <a:pt x="232117" y="1445513"/>
                </a:lnTo>
                <a:lnTo>
                  <a:pt x="218465" y="1403349"/>
                </a:lnTo>
                <a:lnTo>
                  <a:pt x="207086" y="1360170"/>
                </a:lnTo>
                <a:lnTo>
                  <a:pt x="193433" y="1315720"/>
                </a:lnTo>
                <a:lnTo>
                  <a:pt x="170675" y="1225803"/>
                </a:lnTo>
                <a:lnTo>
                  <a:pt x="113779" y="989076"/>
                </a:lnTo>
                <a:lnTo>
                  <a:pt x="104686" y="940180"/>
                </a:lnTo>
                <a:lnTo>
                  <a:pt x="93306" y="890015"/>
                </a:lnTo>
                <a:lnTo>
                  <a:pt x="56896" y="688593"/>
                </a:lnTo>
                <a:lnTo>
                  <a:pt x="29578" y="482599"/>
                </a:lnTo>
                <a:lnTo>
                  <a:pt x="11379" y="270890"/>
                </a:lnTo>
                <a:lnTo>
                  <a:pt x="9105" y="217423"/>
                </a:lnTo>
                <a:lnTo>
                  <a:pt x="4546" y="163956"/>
                </a:lnTo>
                <a:lnTo>
                  <a:pt x="2273" y="109346"/>
                </a:lnTo>
                <a:lnTo>
                  <a:pt x="2273" y="54609"/>
                </a:lnTo>
                <a:lnTo>
                  <a:pt x="0" y="0"/>
                </a:lnTo>
                <a:close/>
              </a:path>
            </a:pathLst>
          </a:custGeom>
          <a:solidFill>
            <a:srgbClr val="E7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63092" y="3812921"/>
            <a:ext cx="744220" cy="2846705"/>
          </a:xfrm>
          <a:custGeom>
            <a:avLst/>
            <a:gdLst/>
            <a:ahLst/>
            <a:cxnLst/>
            <a:rect l="l" t="t" r="r" b="b"/>
            <a:pathLst>
              <a:path w="744219" h="2846704">
                <a:moveTo>
                  <a:pt x="744143" y="2760078"/>
                </a:moveTo>
                <a:lnTo>
                  <a:pt x="741857" y="2753245"/>
                </a:lnTo>
                <a:lnTo>
                  <a:pt x="739571" y="2744139"/>
                </a:lnTo>
                <a:lnTo>
                  <a:pt x="734999" y="2732760"/>
                </a:lnTo>
                <a:lnTo>
                  <a:pt x="730427" y="2719095"/>
                </a:lnTo>
                <a:lnTo>
                  <a:pt x="723696" y="2703169"/>
                </a:lnTo>
                <a:lnTo>
                  <a:pt x="714552" y="2683814"/>
                </a:lnTo>
                <a:lnTo>
                  <a:pt x="705408" y="2663329"/>
                </a:lnTo>
                <a:lnTo>
                  <a:pt x="696391" y="2640571"/>
                </a:lnTo>
                <a:lnTo>
                  <a:pt x="684961" y="2614383"/>
                </a:lnTo>
                <a:lnTo>
                  <a:pt x="671372" y="2587066"/>
                </a:lnTo>
                <a:lnTo>
                  <a:pt x="657656" y="2556344"/>
                </a:lnTo>
                <a:lnTo>
                  <a:pt x="644067" y="2523337"/>
                </a:lnTo>
                <a:lnTo>
                  <a:pt x="628065" y="2489187"/>
                </a:lnTo>
                <a:lnTo>
                  <a:pt x="609904" y="2451633"/>
                </a:lnTo>
                <a:lnTo>
                  <a:pt x="582599" y="2392451"/>
                </a:lnTo>
                <a:lnTo>
                  <a:pt x="571169" y="2362847"/>
                </a:lnTo>
                <a:lnTo>
                  <a:pt x="530275" y="2271801"/>
                </a:lnTo>
                <a:lnTo>
                  <a:pt x="518845" y="2239937"/>
                </a:lnTo>
                <a:lnTo>
                  <a:pt x="491540" y="2177338"/>
                </a:lnTo>
                <a:lnTo>
                  <a:pt x="480161" y="2144331"/>
                </a:lnTo>
                <a:lnTo>
                  <a:pt x="452856" y="2078316"/>
                </a:lnTo>
                <a:lnTo>
                  <a:pt x="441477" y="2045309"/>
                </a:lnTo>
                <a:lnTo>
                  <a:pt x="414172" y="1977021"/>
                </a:lnTo>
                <a:lnTo>
                  <a:pt x="402793" y="1941728"/>
                </a:lnTo>
                <a:lnTo>
                  <a:pt x="389140" y="1907590"/>
                </a:lnTo>
                <a:lnTo>
                  <a:pt x="334518" y="1763014"/>
                </a:lnTo>
                <a:lnTo>
                  <a:pt x="323151" y="1725421"/>
                </a:lnTo>
                <a:lnTo>
                  <a:pt x="282181" y="1609343"/>
                </a:lnTo>
                <a:lnTo>
                  <a:pt x="270802" y="1569592"/>
                </a:lnTo>
                <a:lnTo>
                  <a:pt x="243497" y="1487550"/>
                </a:lnTo>
                <a:lnTo>
                  <a:pt x="232117" y="1445513"/>
                </a:lnTo>
                <a:lnTo>
                  <a:pt x="218465" y="1403349"/>
                </a:lnTo>
                <a:lnTo>
                  <a:pt x="207086" y="1360170"/>
                </a:lnTo>
                <a:lnTo>
                  <a:pt x="193433" y="1315720"/>
                </a:lnTo>
                <a:lnTo>
                  <a:pt x="170675" y="1225803"/>
                </a:lnTo>
                <a:lnTo>
                  <a:pt x="113779" y="989076"/>
                </a:lnTo>
                <a:lnTo>
                  <a:pt x="104686" y="940180"/>
                </a:lnTo>
                <a:lnTo>
                  <a:pt x="93306" y="890015"/>
                </a:lnTo>
                <a:lnTo>
                  <a:pt x="56896" y="688593"/>
                </a:lnTo>
                <a:lnTo>
                  <a:pt x="29578" y="482599"/>
                </a:lnTo>
                <a:lnTo>
                  <a:pt x="11379" y="270890"/>
                </a:lnTo>
                <a:lnTo>
                  <a:pt x="9105" y="217423"/>
                </a:lnTo>
                <a:lnTo>
                  <a:pt x="4546" y="163956"/>
                </a:lnTo>
                <a:lnTo>
                  <a:pt x="2273" y="109346"/>
                </a:lnTo>
                <a:lnTo>
                  <a:pt x="2273" y="54609"/>
                </a:lnTo>
                <a:lnTo>
                  <a:pt x="0" y="0"/>
                </a:lnTo>
                <a:lnTo>
                  <a:pt x="0" y="2112454"/>
                </a:lnTo>
                <a:lnTo>
                  <a:pt x="38684" y="2183028"/>
                </a:lnTo>
                <a:lnTo>
                  <a:pt x="63715" y="2225141"/>
                </a:lnTo>
                <a:lnTo>
                  <a:pt x="86474" y="2267242"/>
                </a:lnTo>
                <a:lnTo>
                  <a:pt x="111506" y="2310498"/>
                </a:lnTo>
                <a:lnTo>
                  <a:pt x="138811" y="2353754"/>
                </a:lnTo>
                <a:lnTo>
                  <a:pt x="154749" y="2377655"/>
                </a:lnTo>
                <a:lnTo>
                  <a:pt x="168402" y="2401557"/>
                </a:lnTo>
                <a:lnTo>
                  <a:pt x="184327" y="2424315"/>
                </a:lnTo>
                <a:lnTo>
                  <a:pt x="197980" y="2447074"/>
                </a:lnTo>
                <a:lnTo>
                  <a:pt x="211632" y="2468702"/>
                </a:lnTo>
                <a:lnTo>
                  <a:pt x="227571" y="2489187"/>
                </a:lnTo>
                <a:lnTo>
                  <a:pt x="241223" y="2509672"/>
                </a:lnTo>
                <a:lnTo>
                  <a:pt x="252603" y="2529027"/>
                </a:lnTo>
                <a:lnTo>
                  <a:pt x="266255" y="2547239"/>
                </a:lnTo>
                <a:lnTo>
                  <a:pt x="279908" y="2565450"/>
                </a:lnTo>
                <a:lnTo>
                  <a:pt x="291287" y="2582519"/>
                </a:lnTo>
                <a:lnTo>
                  <a:pt x="304939" y="2599588"/>
                </a:lnTo>
                <a:lnTo>
                  <a:pt x="350456" y="2657640"/>
                </a:lnTo>
                <a:lnTo>
                  <a:pt x="361835" y="2671292"/>
                </a:lnTo>
                <a:lnTo>
                  <a:pt x="386867" y="2699753"/>
                </a:lnTo>
                <a:lnTo>
                  <a:pt x="402793" y="2717965"/>
                </a:lnTo>
                <a:lnTo>
                  <a:pt x="432371" y="2752102"/>
                </a:lnTo>
                <a:lnTo>
                  <a:pt x="484720" y="2798775"/>
                </a:lnTo>
                <a:lnTo>
                  <a:pt x="543864" y="2832912"/>
                </a:lnTo>
                <a:lnTo>
                  <a:pt x="618921" y="2846578"/>
                </a:lnTo>
                <a:lnTo>
                  <a:pt x="653084" y="2843161"/>
                </a:lnTo>
                <a:lnTo>
                  <a:pt x="721410" y="2815843"/>
                </a:lnTo>
                <a:lnTo>
                  <a:pt x="741857" y="2781693"/>
                </a:lnTo>
                <a:lnTo>
                  <a:pt x="744143" y="2760078"/>
                </a:lnTo>
              </a:path>
            </a:pathLst>
          </a:custGeom>
          <a:ln w="9144">
            <a:solidFill>
              <a:srgbClr val="E7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263128" y="243840"/>
            <a:ext cx="249936" cy="2529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57200" y="144779"/>
            <a:ext cx="1325880" cy="4556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hyperlink" Target="mailto:nuria.gala@univ-amu.fr" TargetMode="External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cental.uclouvain.be/resyf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uria.gala@univ-amu.fr" TargetMode="External"/><Relationship Id="rId2" Type="http://schemas.openxmlformats.org/officeDocument/2006/relationships/hyperlink" Target="https://alectorsite.wordpress.com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27732" y="1007363"/>
            <a:ext cx="4288536" cy="14737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800855"/>
            <a:ext cx="685800" cy="5715"/>
          </a:xfrm>
          <a:custGeom>
            <a:avLst/>
            <a:gdLst/>
            <a:ahLst/>
            <a:cxnLst/>
            <a:rect l="l" t="t" r="r" b="b"/>
            <a:pathLst>
              <a:path w="685800" h="5714">
                <a:moveTo>
                  <a:pt x="685800" y="5334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8200" y="3800855"/>
            <a:ext cx="685800" cy="5715"/>
          </a:xfrm>
          <a:custGeom>
            <a:avLst/>
            <a:gdLst/>
            <a:ahLst/>
            <a:cxnLst/>
            <a:rect l="l" t="t" r="r" b="b"/>
            <a:pathLst>
              <a:path w="685800" h="5714">
                <a:moveTo>
                  <a:pt x="685800" y="5334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728472"/>
            <a:ext cx="685800" cy="352425"/>
          </a:xfrm>
          <a:custGeom>
            <a:avLst/>
            <a:gdLst/>
            <a:ahLst/>
            <a:cxnLst/>
            <a:rect l="l" t="t" r="r" b="b"/>
            <a:pathLst>
              <a:path w="685800" h="352425">
                <a:moveTo>
                  <a:pt x="0" y="352043"/>
                </a:moveTo>
                <a:lnTo>
                  <a:pt x="685800" y="352043"/>
                </a:lnTo>
                <a:lnTo>
                  <a:pt x="685800" y="0"/>
                </a:lnTo>
                <a:lnTo>
                  <a:pt x="0" y="0"/>
                </a:lnTo>
                <a:lnTo>
                  <a:pt x="0" y="352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12380" y="0"/>
            <a:ext cx="1531620" cy="643255"/>
          </a:xfrm>
          <a:custGeom>
            <a:avLst/>
            <a:gdLst/>
            <a:ahLst/>
            <a:cxnLst/>
            <a:rect l="l" t="t" r="r" b="b"/>
            <a:pathLst>
              <a:path w="1531620" h="643255">
                <a:moveTo>
                  <a:pt x="0" y="643127"/>
                </a:moveTo>
                <a:lnTo>
                  <a:pt x="1531620" y="643127"/>
                </a:lnTo>
                <a:lnTo>
                  <a:pt x="1531620" y="0"/>
                </a:lnTo>
                <a:lnTo>
                  <a:pt x="0" y="0"/>
                </a:lnTo>
                <a:lnTo>
                  <a:pt x="0" y="643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1128" y="3822953"/>
            <a:ext cx="76358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016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42D44"/>
                </a:solidFill>
                <a:latin typeface="Arial"/>
                <a:cs typeface="Arial"/>
              </a:rPr>
              <a:t>Outils d’aide à la lecture et à l’apprentissage  du vocabulaire en français langue</a:t>
            </a:r>
            <a:r>
              <a:rPr sz="2800" b="1" spc="105" dirty="0">
                <a:solidFill>
                  <a:srgbClr val="242D44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242D44"/>
                </a:solidFill>
                <a:latin typeface="Arial"/>
                <a:cs typeface="Arial"/>
              </a:rPr>
              <a:t>maternelle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3514" y="5096103"/>
            <a:ext cx="3698240" cy="15074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Núria</a:t>
            </a:r>
            <a:r>
              <a:rPr sz="1400" spc="-25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GALA</a:t>
            </a:r>
            <a:endParaRPr sz="140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335"/>
              </a:spcBef>
            </a:pPr>
            <a:r>
              <a:rPr sz="1400" dirty="0">
                <a:solidFill>
                  <a:srgbClr val="888888"/>
                </a:solidFill>
                <a:latin typeface="Arial"/>
                <a:cs typeface="Arial"/>
              </a:rPr>
              <a:t>Laboratoire </a:t>
            </a: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Parole et Langage UMR</a:t>
            </a:r>
            <a:r>
              <a:rPr sz="1400" spc="-125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7309</a:t>
            </a:r>
            <a:endParaRPr sz="1400">
              <a:latin typeface="Arial"/>
              <a:cs typeface="Arial"/>
            </a:endParaRPr>
          </a:p>
          <a:p>
            <a:pPr marL="1120140">
              <a:lnSpc>
                <a:spcPct val="100000"/>
              </a:lnSpc>
              <a:spcBef>
                <a:spcPts val="275"/>
              </a:spcBef>
            </a:pPr>
            <a:r>
              <a:rPr sz="1100" u="sng" spc="-5" dirty="0">
                <a:solidFill>
                  <a:srgbClr val="A30905"/>
                </a:solidFill>
                <a:uFill>
                  <a:solidFill>
                    <a:srgbClr val="A30905"/>
                  </a:solidFill>
                </a:uFill>
                <a:latin typeface="Arial"/>
                <a:cs typeface="Arial"/>
                <a:hlinkClick r:id="rId3"/>
              </a:rPr>
              <a:t>nuria.gala@univ-amu.fr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 algn="ctr">
              <a:lnSpc>
                <a:spcPct val="120000"/>
              </a:lnSpc>
            </a:pPr>
            <a:r>
              <a:rPr sz="1400" dirty="0">
                <a:solidFill>
                  <a:srgbClr val="888888"/>
                </a:solidFill>
                <a:latin typeface="Arial"/>
                <a:cs typeface="Arial"/>
              </a:rPr>
              <a:t>Journées </a:t>
            </a: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SFERE </a:t>
            </a:r>
            <a:r>
              <a:rPr sz="1400" dirty="0">
                <a:solidFill>
                  <a:srgbClr val="888888"/>
                </a:solidFill>
                <a:latin typeface="Arial"/>
                <a:cs typeface="Arial"/>
              </a:rPr>
              <a:t>Apprentissages et</a:t>
            </a:r>
            <a:r>
              <a:rPr sz="1400" spc="-22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888888"/>
                </a:solidFill>
                <a:latin typeface="Arial"/>
                <a:cs typeface="Arial"/>
              </a:rPr>
              <a:t>Éducation  </a:t>
            </a: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Aix en Provence, </a:t>
            </a:r>
            <a:r>
              <a:rPr sz="1400" dirty="0">
                <a:solidFill>
                  <a:srgbClr val="888888"/>
                </a:solidFill>
                <a:latin typeface="Arial"/>
                <a:cs typeface="Arial"/>
              </a:rPr>
              <a:t>27 </a:t>
            </a:r>
            <a:r>
              <a:rPr sz="1400" spc="-5" dirty="0">
                <a:solidFill>
                  <a:srgbClr val="888888"/>
                </a:solidFill>
                <a:latin typeface="Arial"/>
                <a:cs typeface="Arial"/>
              </a:rPr>
              <a:t>septembre</a:t>
            </a:r>
            <a:r>
              <a:rPr sz="1400" spc="-9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888888"/>
                </a:solidFill>
                <a:latin typeface="Arial"/>
                <a:cs typeface="Arial"/>
              </a:rPr>
              <a:t>2018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87995" y="309372"/>
            <a:ext cx="1030224" cy="1066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44267" y="917447"/>
            <a:ext cx="4791456" cy="19217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91511" y="941832"/>
            <a:ext cx="4701540" cy="1831975"/>
          </a:xfrm>
          <a:custGeom>
            <a:avLst/>
            <a:gdLst/>
            <a:ahLst/>
            <a:cxnLst/>
            <a:rect l="l" t="t" r="r" b="b"/>
            <a:pathLst>
              <a:path w="4701540" h="1831975">
                <a:moveTo>
                  <a:pt x="0" y="1831848"/>
                </a:moveTo>
                <a:lnTo>
                  <a:pt x="4701540" y="1831848"/>
                </a:lnTo>
                <a:lnTo>
                  <a:pt x="4701540" y="0"/>
                </a:lnTo>
                <a:lnTo>
                  <a:pt x="0" y="0"/>
                </a:lnTo>
                <a:lnTo>
                  <a:pt x="0" y="18318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91511" y="941832"/>
            <a:ext cx="4701540" cy="1831975"/>
          </a:xfrm>
          <a:custGeom>
            <a:avLst/>
            <a:gdLst/>
            <a:ahLst/>
            <a:cxnLst/>
            <a:rect l="l" t="t" r="r" b="b"/>
            <a:pathLst>
              <a:path w="4701540" h="1831975">
                <a:moveTo>
                  <a:pt x="0" y="1831848"/>
                </a:moveTo>
                <a:lnTo>
                  <a:pt x="4701540" y="1831848"/>
                </a:lnTo>
                <a:lnTo>
                  <a:pt x="4701540" y="0"/>
                </a:lnTo>
                <a:lnTo>
                  <a:pt x="0" y="0"/>
                </a:lnTo>
                <a:lnTo>
                  <a:pt x="0" y="183184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03348" y="1857755"/>
            <a:ext cx="466344" cy="8046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84704" y="987552"/>
            <a:ext cx="1456944" cy="501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44540" y="2223516"/>
            <a:ext cx="691895" cy="3520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96996" y="1667255"/>
            <a:ext cx="1059179" cy="6065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38115" y="963167"/>
            <a:ext cx="812291" cy="8122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87823" y="1706879"/>
            <a:ext cx="638555" cy="10668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21908" y="1205483"/>
            <a:ext cx="544067" cy="7543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1063" y="6132574"/>
            <a:ext cx="656844" cy="685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91143" y="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26035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50975"/>
            <a:ext cx="585470" cy="0"/>
          </a:xfrm>
          <a:custGeom>
            <a:avLst/>
            <a:gdLst/>
            <a:ahLst/>
            <a:cxnLst/>
            <a:rect l="l" t="t" r="r" b="b"/>
            <a:pathLst>
              <a:path w="585470">
                <a:moveTo>
                  <a:pt x="585431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0637" y="771601"/>
            <a:ext cx="7643495" cy="4728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6974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03D55"/>
                </a:solidFill>
                <a:latin typeface="Arial"/>
                <a:cs typeface="Arial"/>
              </a:rPr>
              <a:t>Objectifs et</a:t>
            </a:r>
            <a:r>
              <a:rPr sz="2800" b="1" spc="15" dirty="0">
                <a:solidFill>
                  <a:srgbClr val="303D55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03D55"/>
                </a:solidFill>
                <a:latin typeface="Arial"/>
                <a:cs typeface="Arial"/>
              </a:rPr>
              <a:t>méthodologie</a:t>
            </a:r>
            <a:endParaRPr sz="2800">
              <a:latin typeface="Arial"/>
              <a:cs typeface="Arial"/>
            </a:endParaRPr>
          </a:p>
          <a:p>
            <a:pPr marL="12700" marR="591185">
              <a:lnSpc>
                <a:spcPct val="100000"/>
              </a:lnSpc>
              <a:spcBef>
                <a:spcPts val="1700"/>
              </a:spcBef>
            </a:pPr>
            <a:r>
              <a:rPr sz="1800" spc="-5" dirty="0">
                <a:solidFill>
                  <a:srgbClr val="225BAA"/>
                </a:solidFill>
                <a:latin typeface="Arial"/>
                <a:cs typeface="Arial"/>
              </a:rPr>
              <a:t>Faciliter la lecture </a:t>
            </a:r>
            <a:r>
              <a:rPr sz="1800" spc="-5" dirty="0">
                <a:latin typeface="Arial"/>
                <a:cs typeface="Arial"/>
              </a:rPr>
              <a:t>des enfants en difficulté, notamment </a:t>
            </a:r>
            <a:r>
              <a:rPr sz="1800" spc="-10" dirty="0">
                <a:latin typeface="Arial"/>
                <a:cs typeface="Arial"/>
              </a:rPr>
              <a:t>dyslexiques </a:t>
            </a:r>
            <a:r>
              <a:rPr sz="1800" dirty="0">
                <a:latin typeface="Arial"/>
                <a:cs typeface="Arial"/>
              </a:rPr>
              <a:t>et  </a:t>
            </a:r>
            <a:r>
              <a:rPr sz="1800" spc="-5" dirty="0">
                <a:latin typeface="Arial"/>
                <a:cs typeface="Arial"/>
              </a:rPr>
              <a:t>faibles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lecteurs.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Création de ressources basées sur la </a:t>
            </a:r>
            <a:r>
              <a:rPr sz="1800" b="1" spc="-5" dirty="0">
                <a:solidFill>
                  <a:srgbClr val="225BAA"/>
                </a:solidFill>
                <a:latin typeface="Arial"/>
                <a:cs typeface="Arial"/>
              </a:rPr>
              <a:t>simplification </a:t>
            </a:r>
            <a:r>
              <a:rPr sz="1800" spc="-5" dirty="0">
                <a:solidFill>
                  <a:srgbClr val="225BAA"/>
                </a:solidFill>
                <a:latin typeface="Arial"/>
                <a:cs typeface="Arial"/>
              </a:rPr>
              <a:t>de textes</a:t>
            </a:r>
            <a:r>
              <a:rPr sz="1800" spc="65" dirty="0">
                <a:solidFill>
                  <a:srgbClr val="225BAA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 marR="95504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latin typeface="Arial"/>
                <a:cs typeface="Arial"/>
              </a:rPr>
              <a:t>transformations au niveau du </a:t>
            </a:r>
            <a:r>
              <a:rPr sz="1800" spc="-5" dirty="0">
                <a:solidFill>
                  <a:srgbClr val="225BAA"/>
                </a:solidFill>
                <a:latin typeface="Arial"/>
                <a:cs typeface="Arial"/>
              </a:rPr>
              <a:t>vocabulaire </a:t>
            </a:r>
            <a:r>
              <a:rPr sz="1800" dirty="0">
                <a:latin typeface="Arial"/>
                <a:cs typeface="Arial"/>
              </a:rPr>
              <a:t>et </a:t>
            </a:r>
            <a:r>
              <a:rPr sz="1800" spc="-5" dirty="0">
                <a:latin typeface="Arial"/>
                <a:cs typeface="Arial"/>
              </a:rPr>
              <a:t>de la </a:t>
            </a:r>
            <a:r>
              <a:rPr sz="1800" spc="-10" dirty="0">
                <a:solidFill>
                  <a:srgbClr val="225BAA"/>
                </a:solidFill>
                <a:latin typeface="Arial"/>
                <a:cs typeface="Arial"/>
              </a:rPr>
              <a:t>syntaxe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>
                <a:latin typeface="Arial"/>
                <a:cs typeface="Arial"/>
              </a:rPr>
              <a:t>tout </a:t>
            </a:r>
            <a:r>
              <a:rPr sz="1800" spc="-10" dirty="0">
                <a:latin typeface="Arial"/>
                <a:cs typeface="Arial"/>
              </a:rPr>
              <a:t>en  </a:t>
            </a:r>
            <a:r>
              <a:rPr sz="1800" spc="-5" dirty="0">
                <a:latin typeface="Arial"/>
                <a:cs typeface="Arial"/>
              </a:rPr>
              <a:t>conservant le sens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initial.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La lecture de textes simplifiées (ex. l’utilisation de </a:t>
            </a:r>
            <a:r>
              <a:rPr sz="1800" spc="-10" dirty="0">
                <a:latin typeface="Arial"/>
                <a:cs typeface="Arial"/>
              </a:rPr>
              <a:t>synonymes </a:t>
            </a:r>
            <a:r>
              <a:rPr sz="1800" spc="-5" dirty="0">
                <a:latin typeface="Arial"/>
                <a:cs typeface="Arial"/>
              </a:rPr>
              <a:t>plus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simples)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doit </a:t>
            </a:r>
            <a:r>
              <a:rPr sz="1800" dirty="0">
                <a:latin typeface="Arial"/>
                <a:cs typeface="Arial"/>
              </a:rPr>
              <a:t>être </a:t>
            </a:r>
            <a:r>
              <a:rPr sz="1800" spc="-5" dirty="0">
                <a:latin typeface="Arial"/>
                <a:cs typeface="Arial"/>
              </a:rPr>
              <a:t>comprise </a:t>
            </a:r>
            <a:r>
              <a:rPr sz="1800" dirty="0">
                <a:latin typeface="Arial"/>
                <a:cs typeface="Arial"/>
              </a:rPr>
              <a:t>comme un </a:t>
            </a:r>
            <a:r>
              <a:rPr sz="1800" b="1" spc="-5" dirty="0">
                <a:solidFill>
                  <a:srgbClr val="225BAA"/>
                </a:solidFill>
                <a:latin typeface="Arial"/>
                <a:cs typeface="Arial"/>
              </a:rPr>
              <a:t>entraînement </a:t>
            </a:r>
            <a:r>
              <a:rPr sz="1800" spc="-10" dirty="0">
                <a:latin typeface="Arial"/>
                <a:cs typeface="Arial"/>
              </a:rPr>
              <a:t>pour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apprendre.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Développement de deux outils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610235" indent="-140335">
              <a:lnSpc>
                <a:spcPct val="100000"/>
              </a:lnSpc>
              <a:spcBef>
                <a:spcPts val="434"/>
              </a:spcBef>
              <a:buChar char="-"/>
              <a:tabLst>
                <a:tab pos="610870" algn="l"/>
              </a:tabLst>
            </a:pPr>
            <a:r>
              <a:rPr sz="1800" spc="-5" dirty="0">
                <a:latin typeface="Arial"/>
                <a:cs typeface="Arial"/>
              </a:rPr>
              <a:t>un </a:t>
            </a:r>
            <a:r>
              <a:rPr sz="1800" spc="-10" dirty="0">
                <a:latin typeface="Arial"/>
                <a:cs typeface="Arial"/>
              </a:rPr>
              <a:t>lexique </a:t>
            </a:r>
            <a:r>
              <a:rPr sz="1800" spc="-5" dirty="0">
                <a:latin typeface="Arial"/>
                <a:cs typeface="Arial"/>
              </a:rPr>
              <a:t>de </a:t>
            </a:r>
            <a:r>
              <a:rPr sz="1800" spc="-10" dirty="0">
                <a:latin typeface="Arial"/>
                <a:cs typeface="Arial"/>
              </a:rPr>
              <a:t>synonymes </a:t>
            </a:r>
            <a:r>
              <a:rPr sz="1800" spc="-5" dirty="0">
                <a:latin typeface="Arial"/>
                <a:cs typeface="Arial"/>
              </a:rPr>
              <a:t>gradués en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difficulté</a:t>
            </a:r>
            <a:endParaRPr sz="1800">
              <a:latin typeface="Arial"/>
              <a:cs typeface="Arial"/>
            </a:endParaRPr>
          </a:p>
          <a:p>
            <a:pPr marL="610235" indent="-140335">
              <a:lnSpc>
                <a:spcPct val="100000"/>
              </a:lnSpc>
              <a:spcBef>
                <a:spcPts val="430"/>
              </a:spcBef>
              <a:buChar char="-"/>
              <a:tabLst>
                <a:tab pos="610870" algn="l"/>
              </a:tabLst>
            </a:pPr>
            <a:r>
              <a:rPr sz="1800" spc="-10" dirty="0">
                <a:latin typeface="Arial"/>
                <a:cs typeface="Arial"/>
              </a:rPr>
              <a:t>une </a:t>
            </a:r>
            <a:r>
              <a:rPr sz="1800" spc="-5" dirty="0">
                <a:latin typeface="Arial"/>
                <a:cs typeface="Arial"/>
              </a:rPr>
              <a:t>plateforme de corpus scolaires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parallèles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20570" y="283591"/>
            <a:ext cx="52063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ANR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ALECTOR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: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Aide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à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la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lecture pour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des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enfants dyslexiques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et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faibles</a:t>
            </a:r>
            <a:r>
              <a:rPr sz="1000" spc="245" dirty="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lecteurs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51901" y="293573"/>
            <a:ext cx="8255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56576" y="5490971"/>
            <a:ext cx="1030224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1063" y="6132574"/>
            <a:ext cx="656844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90089" y="6203391"/>
            <a:ext cx="538162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Gala, N., François, </a:t>
            </a:r>
            <a:r>
              <a:rPr sz="1000" dirty="0">
                <a:latin typeface="Arial"/>
                <a:cs typeface="Arial"/>
              </a:rPr>
              <a:t>T., </a:t>
            </a:r>
            <a:r>
              <a:rPr sz="1000" spc="-5" dirty="0">
                <a:latin typeface="Arial"/>
                <a:cs typeface="Arial"/>
              </a:rPr>
              <a:t>Javourey-Drevet, L. et Ziegler, J.-C. (2018) </a:t>
            </a:r>
            <a:r>
              <a:rPr sz="1000" spc="-5" dirty="0">
                <a:solidFill>
                  <a:srgbClr val="51C2A9"/>
                </a:solidFill>
                <a:latin typeface="Arial"/>
                <a:cs typeface="Arial"/>
              </a:rPr>
              <a:t>La simplification de textes,  </a:t>
            </a:r>
            <a:r>
              <a:rPr sz="1000" spc="-10" dirty="0">
                <a:solidFill>
                  <a:srgbClr val="51C2A9"/>
                </a:solidFill>
                <a:latin typeface="Arial"/>
                <a:cs typeface="Arial"/>
              </a:rPr>
              <a:t>une aide </a:t>
            </a:r>
            <a:r>
              <a:rPr sz="1000" spc="-5" dirty="0">
                <a:solidFill>
                  <a:srgbClr val="51C2A9"/>
                </a:solidFill>
                <a:latin typeface="Arial"/>
                <a:cs typeface="Arial"/>
              </a:rPr>
              <a:t>à </a:t>
            </a:r>
            <a:r>
              <a:rPr sz="1000" spc="-10" dirty="0">
                <a:solidFill>
                  <a:srgbClr val="51C2A9"/>
                </a:solidFill>
                <a:latin typeface="Arial"/>
                <a:cs typeface="Arial"/>
              </a:rPr>
              <a:t>l’apprentissage </a:t>
            </a:r>
            <a:r>
              <a:rPr sz="1000" spc="-5" dirty="0">
                <a:solidFill>
                  <a:srgbClr val="51C2A9"/>
                </a:solidFill>
                <a:latin typeface="Arial"/>
                <a:cs typeface="Arial"/>
              </a:rPr>
              <a:t>de </a:t>
            </a:r>
            <a:r>
              <a:rPr sz="1000" spc="-10" dirty="0">
                <a:solidFill>
                  <a:srgbClr val="51C2A9"/>
                </a:solidFill>
                <a:latin typeface="Arial"/>
                <a:cs typeface="Arial"/>
              </a:rPr>
              <a:t>la </a:t>
            </a:r>
            <a:r>
              <a:rPr sz="1000" spc="-5" dirty="0">
                <a:solidFill>
                  <a:srgbClr val="51C2A9"/>
                </a:solidFill>
                <a:latin typeface="Arial"/>
                <a:cs typeface="Arial"/>
              </a:rPr>
              <a:t>lecture. </a:t>
            </a:r>
            <a:r>
              <a:rPr sz="1000" spc="-5" dirty="0">
                <a:latin typeface="Arial"/>
                <a:cs typeface="Arial"/>
              </a:rPr>
              <a:t>Dans </a:t>
            </a:r>
            <a:r>
              <a:rPr sz="1000" i="1" spc="-10" dirty="0">
                <a:latin typeface="Arial"/>
                <a:cs typeface="Arial"/>
              </a:rPr>
              <a:t>Langue </a:t>
            </a:r>
            <a:r>
              <a:rPr sz="1000" i="1" spc="-5" dirty="0">
                <a:latin typeface="Arial"/>
                <a:cs typeface="Arial"/>
              </a:rPr>
              <a:t>Française « </a:t>
            </a:r>
            <a:r>
              <a:rPr sz="1000" i="1" spc="-10" dirty="0">
                <a:latin typeface="Arial"/>
                <a:cs typeface="Arial"/>
              </a:rPr>
              <a:t>L’apprentissage </a:t>
            </a:r>
            <a:r>
              <a:rPr sz="1000" i="1" spc="-5" dirty="0">
                <a:latin typeface="Arial"/>
                <a:cs typeface="Arial"/>
              </a:rPr>
              <a:t>de </a:t>
            </a:r>
            <a:r>
              <a:rPr sz="1000" i="1" spc="-10" dirty="0">
                <a:latin typeface="Arial"/>
                <a:cs typeface="Arial"/>
              </a:rPr>
              <a:t>la </a:t>
            </a:r>
            <a:r>
              <a:rPr sz="1000" i="1" spc="-5" dirty="0">
                <a:latin typeface="Arial"/>
                <a:cs typeface="Arial"/>
              </a:rPr>
              <a:t>lecture  en français langue maternelle et seconde </a:t>
            </a:r>
            <a:r>
              <a:rPr sz="1000" i="1" dirty="0">
                <a:latin typeface="Arial"/>
                <a:cs typeface="Arial"/>
              </a:rPr>
              <a:t>»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Armand Colin, pp.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123-131.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91143" y="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26035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50975"/>
            <a:ext cx="585470" cy="0"/>
          </a:xfrm>
          <a:custGeom>
            <a:avLst/>
            <a:gdLst/>
            <a:ahLst/>
            <a:cxnLst/>
            <a:rect l="l" t="t" r="r" b="b"/>
            <a:pathLst>
              <a:path w="585470">
                <a:moveTo>
                  <a:pt x="585431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58569" y="1253997"/>
            <a:ext cx="3886200" cy="447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Lexique </a:t>
            </a:r>
            <a:r>
              <a:rPr sz="1800" spc="-5" dirty="0">
                <a:latin typeface="Arial"/>
                <a:cs typeface="Arial"/>
              </a:rPr>
              <a:t>de 57 589 </a:t>
            </a:r>
            <a:r>
              <a:rPr sz="1800" spc="-10" dirty="0">
                <a:latin typeface="Arial"/>
                <a:cs typeface="Arial"/>
              </a:rPr>
              <a:t>synonymes  </a:t>
            </a:r>
            <a:r>
              <a:rPr sz="1800" spc="-5" dirty="0">
                <a:latin typeface="Arial"/>
                <a:cs typeface="Arial"/>
              </a:rPr>
              <a:t>désambiguïsés et gradués en fonction  de leur </a:t>
            </a:r>
            <a:r>
              <a:rPr sz="1800" spc="-10" dirty="0">
                <a:latin typeface="Arial"/>
                <a:cs typeface="Arial"/>
              </a:rPr>
              <a:t>difficulté </a:t>
            </a:r>
            <a:r>
              <a:rPr sz="1800" spc="-5" dirty="0">
                <a:latin typeface="Arial"/>
                <a:cs typeface="Arial"/>
              </a:rPr>
              <a:t>de lecture </a:t>
            </a:r>
            <a:r>
              <a:rPr sz="1800" dirty="0">
                <a:latin typeface="Arial"/>
                <a:cs typeface="Arial"/>
              </a:rPr>
              <a:t>et  </a:t>
            </a:r>
            <a:r>
              <a:rPr sz="1800" spc="-5" dirty="0">
                <a:latin typeface="Arial"/>
                <a:cs typeface="Arial"/>
              </a:rPr>
              <a:t>compréhension.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1701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Construction automatique à partir de  ressources existantes (JeuxDeMots,  </a:t>
            </a:r>
            <a:r>
              <a:rPr sz="1800" spc="-10" dirty="0">
                <a:latin typeface="Arial"/>
                <a:cs typeface="Arial"/>
              </a:rPr>
              <a:t>Lexique </a:t>
            </a:r>
            <a:r>
              <a:rPr sz="1800" dirty="0">
                <a:latin typeface="Arial"/>
                <a:cs typeface="Arial"/>
              </a:rPr>
              <a:t>3,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Manulex).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6985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Graduation des </a:t>
            </a:r>
            <a:r>
              <a:rPr sz="1800" spc="-10" dirty="0">
                <a:latin typeface="Arial"/>
                <a:cs typeface="Arial"/>
              </a:rPr>
              <a:t>synonymes </a:t>
            </a:r>
            <a:r>
              <a:rPr sz="1800" spc="-5" dirty="0">
                <a:latin typeface="Arial"/>
                <a:cs typeface="Arial"/>
              </a:rPr>
              <a:t>en tenant  compte de </a:t>
            </a:r>
            <a:r>
              <a:rPr sz="1800" spc="-10" dirty="0">
                <a:latin typeface="Arial"/>
                <a:cs typeface="Arial"/>
              </a:rPr>
              <a:t>différents </a:t>
            </a:r>
            <a:r>
              <a:rPr sz="1800" spc="-5" dirty="0">
                <a:latin typeface="Arial"/>
                <a:cs typeface="Arial"/>
              </a:rPr>
              <a:t>critères  orthographiques, linguistiques </a:t>
            </a:r>
            <a:r>
              <a:rPr sz="1800" dirty="0">
                <a:latin typeface="Arial"/>
                <a:cs typeface="Arial"/>
              </a:rPr>
              <a:t>et  </a:t>
            </a:r>
            <a:r>
              <a:rPr sz="1800" spc="-5" dirty="0">
                <a:latin typeface="Arial"/>
                <a:cs typeface="Arial"/>
              </a:rPr>
              <a:t>fréquentiels.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800" u="sng" spc="-5" dirty="0">
                <a:solidFill>
                  <a:srgbClr val="A30905"/>
                </a:solidFill>
                <a:uFill>
                  <a:solidFill>
                    <a:srgbClr val="A30905"/>
                  </a:solidFill>
                </a:uFill>
                <a:latin typeface="Arial"/>
                <a:cs typeface="Arial"/>
                <a:hlinkClick r:id="rId2"/>
              </a:rPr>
              <a:t>https://cental.uclouvain.be/resyf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5033" y="607822"/>
            <a:ext cx="10280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03D55"/>
                </a:solidFill>
                <a:latin typeface="Arial"/>
                <a:cs typeface="Arial"/>
              </a:rPr>
              <a:t>ReS</a:t>
            </a:r>
            <a:r>
              <a:rPr sz="2800" b="1" spc="-40" dirty="0">
                <a:solidFill>
                  <a:srgbClr val="303D55"/>
                </a:solidFill>
                <a:latin typeface="Arial"/>
                <a:cs typeface="Arial"/>
              </a:rPr>
              <a:t>y</a:t>
            </a:r>
            <a:r>
              <a:rPr sz="2800" b="1" spc="-5" dirty="0">
                <a:solidFill>
                  <a:srgbClr val="303D55"/>
                </a:solidFill>
                <a:latin typeface="Arial"/>
                <a:cs typeface="Arial"/>
              </a:rPr>
              <a:t>f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0570" y="283591"/>
            <a:ext cx="52063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ANR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ALECTOR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: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Aide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à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la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lecture pour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des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enfants dyslexiques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et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faibles</a:t>
            </a:r>
            <a:r>
              <a:rPr sz="1000" spc="245" dirty="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lecteurs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51901" y="293573"/>
            <a:ext cx="8255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72400" y="5622035"/>
            <a:ext cx="1030224" cy="106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1063" y="6132574"/>
            <a:ext cx="656844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31891" y="1272539"/>
            <a:ext cx="3756659" cy="41315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03805" y="6231432"/>
            <a:ext cx="537845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Billami, M. B., François, </a:t>
            </a:r>
            <a:r>
              <a:rPr sz="1000" dirty="0">
                <a:latin typeface="Arial"/>
                <a:cs typeface="Arial"/>
              </a:rPr>
              <a:t>T., </a:t>
            </a:r>
            <a:r>
              <a:rPr sz="1000" spc="-5" dirty="0">
                <a:latin typeface="Arial"/>
                <a:cs typeface="Arial"/>
              </a:rPr>
              <a:t>Gala, N. (2018) </a:t>
            </a:r>
            <a:r>
              <a:rPr sz="1000" spc="-10" dirty="0">
                <a:solidFill>
                  <a:srgbClr val="51C2A9"/>
                </a:solidFill>
                <a:latin typeface="Arial"/>
                <a:cs typeface="Arial"/>
              </a:rPr>
              <a:t>ReSyf: </a:t>
            </a:r>
            <a:r>
              <a:rPr sz="1000" spc="-5" dirty="0">
                <a:solidFill>
                  <a:srgbClr val="51C2A9"/>
                </a:solidFill>
                <a:latin typeface="Arial"/>
                <a:cs typeface="Arial"/>
              </a:rPr>
              <a:t>a French lexicon </a:t>
            </a:r>
            <a:r>
              <a:rPr sz="1000" spc="-10" dirty="0">
                <a:solidFill>
                  <a:srgbClr val="51C2A9"/>
                </a:solidFill>
                <a:latin typeface="Arial"/>
                <a:cs typeface="Arial"/>
              </a:rPr>
              <a:t>with </a:t>
            </a:r>
            <a:r>
              <a:rPr sz="1000" spc="-5" dirty="0">
                <a:solidFill>
                  <a:srgbClr val="51C2A9"/>
                </a:solidFill>
                <a:latin typeface="Arial"/>
                <a:cs typeface="Arial"/>
              </a:rPr>
              <a:t>ranked synonyms</a:t>
            </a:r>
            <a:r>
              <a:rPr sz="1000" spc="-5" dirty="0">
                <a:latin typeface="Arial"/>
                <a:cs typeface="Arial"/>
              </a:rPr>
              <a:t>.  </a:t>
            </a:r>
            <a:r>
              <a:rPr sz="1000" i="1" spc="-5" dirty="0">
                <a:latin typeface="Arial"/>
                <a:cs typeface="Arial"/>
              </a:rPr>
              <a:t>Proceedings of the 27th International Conference on Computational Linguistics </a:t>
            </a:r>
            <a:r>
              <a:rPr sz="1000" spc="-5" dirty="0">
                <a:latin typeface="Arial"/>
                <a:cs typeface="Arial"/>
              </a:rPr>
              <a:t>(COLING 2018),  pp. 2570-2581. Santa Fe, New Mexico,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USA.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91143" y="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26035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50975"/>
            <a:ext cx="585470" cy="0"/>
          </a:xfrm>
          <a:custGeom>
            <a:avLst/>
            <a:gdLst/>
            <a:ahLst/>
            <a:cxnLst/>
            <a:rect l="l" t="t" r="r" b="b"/>
            <a:pathLst>
              <a:path w="585470">
                <a:moveTo>
                  <a:pt x="585431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0053" y="1689353"/>
            <a:ext cx="3136265" cy="4031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511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50 corpus CE1 </a:t>
            </a:r>
            <a:r>
              <a:rPr sz="1800" dirty="0">
                <a:latin typeface="Arial"/>
                <a:cs typeface="Arial"/>
              </a:rPr>
              <a:t>et </a:t>
            </a:r>
            <a:r>
              <a:rPr sz="1800" spc="-5" dirty="0">
                <a:latin typeface="Arial"/>
                <a:cs typeface="Arial"/>
              </a:rPr>
              <a:t>CE2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dans  des versions originales </a:t>
            </a:r>
            <a:r>
              <a:rPr sz="1800" dirty="0">
                <a:latin typeface="Arial"/>
                <a:cs typeface="Arial"/>
              </a:rPr>
              <a:t>et  </a:t>
            </a:r>
            <a:r>
              <a:rPr sz="1800" spc="-5" dirty="0">
                <a:latin typeface="Arial"/>
                <a:cs typeface="Arial"/>
              </a:rPr>
              <a:t>manuellement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simplifiées.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Outil </a:t>
            </a:r>
            <a:r>
              <a:rPr sz="1800" spc="-10" dirty="0">
                <a:latin typeface="Arial"/>
                <a:cs typeface="Arial"/>
              </a:rPr>
              <a:t>de </a:t>
            </a:r>
            <a:r>
              <a:rPr sz="1800" spc="-5" dirty="0">
                <a:latin typeface="Arial"/>
                <a:cs typeface="Arial"/>
              </a:rPr>
              <a:t>travail (</a:t>
            </a:r>
            <a:r>
              <a:rPr sz="1800" b="1" spc="-5" dirty="0">
                <a:solidFill>
                  <a:srgbClr val="225BAA"/>
                </a:solidFill>
                <a:latin typeface="Arial"/>
                <a:cs typeface="Arial"/>
              </a:rPr>
              <a:t>entraînement</a:t>
            </a:r>
            <a:r>
              <a:rPr sz="1800" spc="-5" dirty="0">
                <a:latin typeface="Arial"/>
                <a:cs typeface="Arial"/>
              </a:rPr>
              <a:t>)  enfant-enseignant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et/ou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enfant-orthophoniste.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452120">
              <a:lnSpc>
                <a:spcPct val="120000"/>
              </a:lnSpc>
            </a:pPr>
            <a:r>
              <a:rPr sz="1800" spc="-5" dirty="0">
                <a:latin typeface="Arial"/>
                <a:cs typeface="Arial"/>
              </a:rPr>
              <a:t>Recherches de corpus  multicritères (niveau, </a:t>
            </a:r>
            <a:r>
              <a:rPr sz="1800" spc="-10" dirty="0">
                <a:latin typeface="Arial"/>
                <a:cs typeface="Arial"/>
              </a:rPr>
              <a:t>type,  </a:t>
            </a:r>
            <a:r>
              <a:rPr sz="1800" spc="-5" dirty="0">
                <a:latin typeface="Arial"/>
                <a:cs typeface="Arial"/>
              </a:rPr>
              <a:t>nombre 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caractères).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69365" algn="l"/>
              </a:tabLst>
            </a:pP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ligne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fin	2018.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5498" y="821562"/>
            <a:ext cx="7044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03D55"/>
                </a:solidFill>
                <a:latin typeface="Arial"/>
                <a:cs typeface="Arial"/>
              </a:rPr>
              <a:t>Plateforme de corpus scolaires</a:t>
            </a:r>
            <a:r>
              <a:rPr sz="2800" b="1" spc="90" dirty="0">
                <a:solidFill>
                  <a:srgbClr val="303D55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03D55"/>
                </a:solidFill>
                <a:latin typeface="Arial"/>
                <a:cs typeface="Arial"/>
              </a:rPr>
              <a:t>parallèles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0570" y="283591"/>
            <a:ext cx="52063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ANR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ALECTOR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: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Aide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à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la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lecture pour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des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enfants dyslexiques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et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faibles</a:t>
            </a:r>
            <a:r>
              <a:rPr sz="1000" spc="245" dirty="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lecteurs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51901" y="293573"/>
            <a:ext cx="8255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82711" y="5730240"/>
            <a:ext cx="1030224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1063" y="6132574"/>
            <a:ext cx="656844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20667" y="3898391"/>
            <a:ext cx="4389120" cy="22341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63544" y="6343294"/>
            <a:ext cx="17030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Arial"/>
                <a:cs typeface="Arial"/>
              </a:rPr>
              <a:t>Travail et publication en</a:t>
            </a:r>
            <a:r>
              <a:rPr sz="1000" i="1" spc="-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cours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0" y="1485900"/>
            <a:ext cx="4457700" cy="22814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91143" y="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26035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50975"/>
            <a:ext cx="585470" cy="0"/>
          </a:xfrm>
          <a:custGeom>
            <a:avLst/>
            <a:gdLst/>
            <a:ahLst/>
            <a:cxnLst/>
            <a:rect l="l" t="t" r="r" b="b"/>
            <a:pathLst>
              <a:path w="585470">
                <a:moveTo>
                  <a:pt x="585431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303D5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5883" y="2602229"/>
            <a:ext cx="2282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Projet ANR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ALECTOR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4041" y="2652522"/>
            <a:ext cx="26708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sng" spc="-5" dirty="0">
                <a:solidFill>
                  <a:srgbClr val="A30905"/>
                </a:solidFill>
                <a:uFill>
                  <a:solidFill>
                    <a:srgbClr val="A30905"/>
                  </a:solidFill>
                </a:uFill>
                <a:latin typeface="Arial"/>
                <a:cs typeface="Arial"/>
                <a:hlinkClick r:id="rId2"/>
              </a:rPr>
              <a:t>https://alectorsite.wordpress.com/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5883" y="3187446"/>
            <a:ext cx="811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nt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4041" y="3237738"/>
            <a:ext cx="18751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sng" spc="-5" dirty="0">
                <a:solidFill>
                  <a:srgbClr val="A30905"/>
                </a:solidFill>
                <a:uFill>
                  <a:solidFill>
                    <a:srgbClr val="A30905"/>
                  </a:solidFill>
                </a:uFill>
                <a:latin typeface="Arial"/>
                <a:cs typeface="Arial"/>
                <a:hlinkClick r:id="rId3"/>
              </a:rPr>
              <a:t>nuria.gala@univ-amu.fr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5883" y="3974693"/>
            <a:ext cx="2037080" cy="13061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Arial"/>
                <a:cs typeface="Arial"/>
              </a:rPr>
              <a:t>Núria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Gala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</a:pPr>
            <a:r>
              <a:rPr sz="1400" spc="-5" dirty="0">
                <a:latin typeface="Arial"/>
                <a:cs typeface="Arial"/>
              </a:rPr>
              <a:t>Ludivine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Javourey-Drevet  Thomas </a:t>
            </a:r>
            <a:r>
              <a:rPr sz="1400" dirty="0">
                <a:latin typeface="Arial"/>
                <a:cs typeface="Arial"/>
              </a:rPr>
              <a:t>François  Mokhtar </a:t>
            </a:r>
            <a:r>
              <a:rPr sz="1400" spc="-5" dirty="0">
                <a:latin typeface="Arial"/>
                <a:cs typeface="Arial"/>
              </a:rPr>
              <a:t>B. </a:t>
            </a:r>
            <a:r>
              <a:rPr sz="1400" dirty="0">
                <a:latin typeface="Arial"/>
                <a:cs typeface="Arial"/>
              </a:rPr>
              <a:t>Billami  Johannes </a:t>
            </a:r>
            <a:r>
              <a:rPr sz="1400" spc="-5" dirty="0">
                <a:latin typeface="Arial"/>
                <a:cs typeface="Arial"/>
              </a:rPr>
              <a:t>C.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Ziegler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4041" y="3974693"/>
            <a:ext cx="4167504" cy="13061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Arial"/>
                <a:cs typeface="Arial"/>
              </a:rPr>
              <a:t>AMU, </a:t>
            </a:r>
            <a:r>
              <a:rPr sz="1400" dirty="0">
                <a:latin typeface="Arial"/>
                <a:cs typeface="Arial"/>
              </a:rPr>
              <a:t>Laboratoire Parole et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Langage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</a:pPr>
            <a:r>
              <a:rPr sz="1400" spc="-5" dirty="0">
                <a:latin typeface="Arial"/>
                <a:cs typeface="Arial"/>
              </a:rPr>
              <a:t>AMU, </a:t>
            </a:r>
            <a:r>
              <a:rPr sz="1400" dirty="0">
                <a:latin typeface="Arial"/>
                <a:cs typeface="Arial"/>
              </a:rPr>
              <a:t>ADEF et Laboratoire de Psychologie</a:t>
            </a:r>
            <a:r>
              <a:rPr sz="1400" spc="-2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Cognitive  UCL (université </a:t>
            </a:r>
            <a:r>
              <a:rPr sz="1400" dirty="0">
                <a:latin typeface="Arial"/>
                <a:cs typeface="Arial"/>
              </a:rPr>
              <a:t>catholique de </a:t>
            </a:r>
            <a:r>
              <a:rPr sz="1400" spc="-5" dirty="0">
                <a:latin typeface="Arial"/>
                <a:cs typeface="Arial"/>
              </a:rPr>
              <a:t>Louvain), </a:t>
            </a:r>
            <a:r>
              <a:rPr sz="1400" spc="-20" dirty="0">
                <a:latin typeface="Arial"/>
                <a:cs typeface="Arial"/>
              </a:rPr>
              <a:t>CENTAL  </a:t>
            </a:r>
            <a:r>
              <a:rPr sz="1400" spc="-5" dirty="0">
                <a:latin typeface="Arial"/>
                <a:cs typeface="Arial"/>
              </a:rPr>
              <a:t>AMU, Laboratoire d’Informatique et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Systèmes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Arial"/>
                <a:cs typeface="Arial"/>
              </a:rPr>
              <a:t>AMU, </a:t>
            </a:r>
            <a:r>
              <a:rPr sz="1400" dirty="0">
                <a:latin typeface="Arial"/>
                <a:cs typeface="Arial"/>
              </a:rPr>
              <a:t>Laboratoire de Psychologie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Cognitive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27423" y="1334515"/>
            <a:ext cx="12877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303D55"/>
                </a:solidFill>
                <a:latin typeface="Arial"/>
                <a:cs typeface="Arial"/>
              </a:rPr>
              <a:t>Merci</a:t>
            </a:r>
            <a:r>
              <a:rPr sz="3200" b="1" spc="-245" dirty="0">
                <a:solidFill>
                  <a:srgbClr val="303D55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03D55"/>
                </a:solidFill>
                <a:latin typeface="Arial"/>
                <a:cs typeface="Arial"/>
              </a:rPr>
              <a:t>!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20570" y="283591"/>
            <a:ext cx="52063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ANR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ALECTOR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: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Aide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à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la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lecture pour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des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enfants dyslexiques </a:t>
            </a:r>
            <a:r>
              <a:rPr sz="1000" spc="-10" dirty="0">
                <a:solidFill>
                  <a:srgbClr val="7E7E7E"/>
                </a:solidFill>
                <a:latin typeface="Verdana"/>
                <a:cs typeface="Verdana"/>
              </a:rPr>
              <a:t>et </a:t>
            </a:r>
            <a:r>
              <a:rPr sz="1000" dirty="0">
                <a:solidFill>
                  <a:srgbClr val="7E7E7E"/>
                </a:solidFill>
                <a:latin typeface="Verdana"/>
                <a:cs typeface="Verdana"/>
              </a:rPr>
              <a:t>faibles</a:t>
            </a:r>
            <a:r>
              <a:rPr sz="1000" spc="245" dirty="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Verdana"/>
                <a:cs typeface="Verdana"/>
              </a:rPr>
              <a:t>lecteurs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51901" y="293573"/>
            <a:ext cx="8255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56576" y="5490971"/>
            <a:ext cx="1030224" cy="1066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1063" y="6132574"/>
            <a:ext cx="656844" cy="685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3090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448</Words>
  <Application>Microsoft Office PowerPoint</Application>
  <PresentationFormat>Affichage à l'écran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présentation</dc:title>
  <dc:creator>Nuria Gala</dc:creator>
  <cp:lastModifiedBy>SCHER Anne</cp:lastModifiedBy>
  <cp:revision>1</cp:revision>
  <dcterms:created xsi:type="dcterms:W3CDTF">2018-10-04T13:43:09Z</dcterms:created>
  <dcterms:modified xsi:type="dcterms:W3CDTF">2018-10-04T13:43:50Z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2018-09-25T00:00:00Z</vt:filetime>
  </property>
  <property fmtid="{D5CDD505-2E9C-101B-9397-08002B2CF9AE}" pid="3" name="Creator">
    <vt:lpwstr>Microsoft® PowerPoint® pour Office 365</vt:lpwstr>
  </property>
  <property fmtid="{D5CDD505-2E9C-101B-9397-08002B2CF9AE}" pid="4" name="LastSaved">
    <vt:filetime>2018-10-04T00:00:00Z</vt:filetime>
  </property>
</Properties>
</file>