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87323"/>
            <a:ext cx="9144000" cy="4963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1018" y="181178"/>
            <a:ext cx="6661962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1375" y="1615287"/>
            <a:ext cx="4000500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D0D0D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30170" y="6448280"/>
            <a:ext cx="3884295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3506" y="6448280"/>
            <a:ext cx="1270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63" y="889761"/>
            <a:ext cx="881761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Simplification de textes </a:t>
            </a:r>
            <a:r>
              <a:rPr sz="4000" spc="-10" dirty="0">
                <a:solidFill>
                  <a:srgbClr val="000000"/>
                </a:solidFill>
              </a:rPr>
              <a:t>littéraires </a:t>
            </a:r>
            <a:r>
              <a:rPr sz="4000" spc="-5" dirty="0">
                <a:solidFill>
                  <a:srgbClr val="000000"/>
                </a:solidFill>
              </a:rPr>
              <a:t>et  scientifiques pour </a:t>
            </a:r>
            <a:r>
              <a:rPr sz="4000" spc="-10" dirty="0">
                <a:solidFill>
                  <a:srgbClr val="000000"/>
                </a:solidFill>
              </a:rPr>
              <a:t>améliorer </a:t>
            </a:r>
            <a:r>
              <a:rPr sz="4000" spc="-5" dirty="0">
                <a:solidFill>
                  <a:srgbClr val="000000"/>
                </a:solidFill>
              </a:rPr>
              <a:t>la fluidité</a:t>
            </a:r>
            <a:r>
              <a:rPr sz="4000" spc="-8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et  la compréhension chez des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élèves</a:t>
            </a:r>
            <a:endParaRPr sz="4000"/>
          </a:p>
          <a:p>
            <a:pPr marL="5715" algn="ctr">
              <a:lnSpc>
                <a:spcPct val="100000"/>
              </a:lnSpc>
            </a:pPr>
            <a:r>
              <a:rPr sz="4000" spc="-20" dirty="0">
                <a:solidFill>
                  <a:srgbClr val="000000"/>
                </a:solidFill>
              </a:rPr>
              <a:t>entre </a:t>
            </a:r>
            <a:r>
              <a:rPr sz="4000" spc="-5" dirty="0">
                <a:solidFill>
                  <a:srgbClr val="000000"/>
                </a:solidFill>
              </a:rPr>
              <a:t>7 et 9</a:t>
            </a:r>
            <a:r>
              <a:rPr sz="4000" spc="2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ans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6321" y="3852164"/>
            <a:ext cx="8672830" cy="1541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7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Ludivine Javourey-Drevet </a:t>
            </a:r>
            <a:r>
              <a:rPr sz="2475" baseline="25252" dirty="0">
                <a:latin typeface="Arial"/>
                <a:cs typeface="Arial"/>
              </a:rPr>
              <a:t>1,2</a:t>
            </a:r>
            <a:r>
              <a:rPr sz="2500" dirty="0">
                <a:latin typeface="Arial"/>
                <a:cs typeface="Arial"/>
              </a:rPr>
              <a:t>, </a:t>
            </a:r>
            <a:r>
              <a:rPr sz="2500" spc="-5" dirty="0">
                <a:latin typeface="Arial"/>
                <a:cs typeface="Arial"/>
              </a:rPr>
              <a:t>Stéphane Dufau </a:t>
            </a:r>
            <a:r>
              <a:rPr sz="2475" baseline="25252" dirty="0">
                <a:latin typeface="Arial"/>
                <a:cs typeface="Arial"/>
              </a:rPr>
              <a:t>2</a:t>
            </a:r>
            <a:r>
              <a:rPr sz="2500" dirty="0">
                <a:latin typeface="Arial"/>
                <a:cs typeface="Arial"/>
              </a:rPr>
              <a:t>, </a:t>
            </a:r>
            <a:r>
              <a:rPr sz="2500" spc="-5" dirty="0">
                <a:latin typeface="Arial"/>
                <a:cs typeface="Arial"/>
              </a:rPr>
              <a:t>Núria Gala</a:t>
            </a:r>
            <a:r>
              <a:rPr sz="2500" spc="150" dirty="0">
                <a:latin typeface="Arial"/>
                <a:cs typeface="Arial"/>
              </a:rPr>
              <a:t> </a:t>
            </a:r>
            <a:r>
              <a:rPr sz="2475" baseline="25252" dirty="0">
                <a:latin typeface="Arial"/>
                <a:cs typeface="Arial"/>
              </a:rPr>
              <a:t>3</a:t>
            </a:r>
            <a:r>
              <a:rPr sz="2500" dirty="0">
                <a:latin typeface="Arial"/>
                <a:cs typeface="Arial"/>
              </a:rPr>
              <a:t>,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ts val="2700"/>
              </a:lnSpc>
            </a:pPr>
            <a:r>
              <a:rPr sz="2500" spc="-5" dirty="0">
                <a:latin typeface="Arial"/>
                <a:cs typeface="Arial"/>
              </a:rPr>
              <a:t>Jacques Ginestié </a:t>
            </a:r>
            <a:r>
              <a:rPr sz="2475" baseline="25252" dirty="0">
                <a:latin typeface="Arial"/>
                <a:cs typeface="Arial"/>
              </a:rPr>
              <a:t>1</a:t>
            </a:r>
            <a:r>
              <a:rPr sz="2500" dirty="0">
                <a:latin typeface="Arial"/>
                <a:cs typeface="Arial"/>
              </a:rPr>
              <a:t>, </a:t>
            </a:r>
            <a:r>
              <a:rPr sz="2500" spc="-5" dirty="0">
                <a:latin typeface="Arial"/>
                <a:cs typeface="Arial"/>
              </a:rPr>
              <a:t>Johannes Ziegler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475" spc="7" baseline="25252" dirty="0">
                <a:latin typeface="Arial"/>
                <a:cs typeface="Arial"/>
              </a:rPr>
              <a:t>2</a:t>
            </a:r>
            <a:endParaRPr sz="2475" baseline="25252">
              <a:latin typeface="Arial"/>
              <a:cs typeface="Arial"/>
            </a:endParaRPr>
          </a:p>
          <a:p>
            <a:pPr algn="ctr">
              <a:lnSpc>
                <a:spcPts val="1835"/>
              </a:lnSpc>
              <a:spcBef>
                <a:spcPts val="1245"/>
              </a:spcBef>
            </a:pPr>
            <a:r>
              <a:rPr sz="1650" spc="22" baseline="25252" dirty="0">
                <a:latin typeface="Arial"/>
                <a:cs typeface="Arial"/>
              </a:rPr>
              <a:t>1 </a:t>
            </a:r>
            <a:r>
              <a:rPr sz="1700" dirty="0">
                <a:latin typeface="Arial"/>
                <a:cs typeface="Arial"/>
              </a:rPr>
              <a:t>Laboratoire Apprentissage Didactique Evaluation Formation EA</a:t>
            </a:r>
            <a:r>
              <a:rPr sz="1700" spc="-2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4671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625"/>
              </a:lnSpc>
            </a:pPr>
            <a:r>
              <a:rPr sz="1650" spc="22" baseline="25252" dirty="0">
                <a:latin typeface="Arial"/>
                <a:cs typeface="Arial"/>
              </a:rPr>
              <a:t>2 </a:t>
            </a:r>
            <a:r>
              <a:rPr sz="1700" dirty="0">
                <a:latin typeface="Arial"/>
                <a:cs typeface="Arial"/>
              </a:rPr>
              <a:t>Laboratoire Psychologie Cognitive - UMR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7290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830"/>
              </a:lnSpc>
            </a:pPr>
            <a:r>
              <a:rPr sz="1650" spc="22" baseline="25252" dirty="0">
                <a:latin typeface="Arial"/>
                <a:cs typeface="Arial"/>
              </a:rPr>
              <a:t>3 </a:t>
            </a:r>
            <a:r>
              <a:rPr sz="1700" dirty="0">
                <a:latin typeface="Arial"/>
                <a:cs typeface="Arial"/>
              </a:rPr>
              <a:t>Laboratoire Parole et Langage – UMR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7309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831" y="5687567"/>
            <a:ext cx="2983992" cy="925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2947" y="5990844"/>
            <a:ext cx="1339596" cy="65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0915" y="5990844"/>
            <a:ext cx="1790700" cy="6720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79892" y="6015228"/>
            <a:ext cx="684276" cy="693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2779" y="5798819"/>
            <a:ext cx="1019556" cy="1056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14871" y="5839966"/>
            <a:ext cx="539496" cy="931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1601" y="512191"/>
            <a:ext cx="4859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Question de</a:t>
            </a:r>
            <a:r>
              <a:rPr sz="4000" spc="-30" dirty="0"/>
              <a:t> </a:t>
            </a:r>
            <a:r>
              <a:rPr sz="4000" spc="-20" dirty="0"/>
              <a:t>recherche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02437" y="2369896"/>
            <a:ext cx="8209280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Peut-on augmenter </a:t>
            </a:r>
            <a:r>
              <a:rPr sz="2800" b="1" spc="-5" dirty="0">
                <a:latin typeface="Times New Roman"/>
                <a:cs typeface="Times New Roman"/>
              </a:rPr>
              <a:t>la compréhension </a:t>
            </a:r>
            <a:r>
              <a:rPr sz="2800" spc="-10" dirty="0">
                <a:latin typeface="Times New Roman"/>
                <a:cs typeface="Times New Roman"/>
              </a:rPr>
              <a:t>et </a:t>
            </a:r>
            <a:r>
              <a:rPr sz="2800" b="1" spc="-5" dirty="0">
                <a:latin typeface="Times New Roman"/>
                <a:cs typeface="Times New Roman"/>
              </a:rPr>
              <a:t>la </a:t>
            </a:r>
            <a:r>
              <a:rPr sz="2800" b="1" dirty="0">
                <a:latin typeface="Times New Roman"/>
                <a:cs typeface="Times New Roman"/>
              </a:rPr>
              <a:t>fluidité </a:t>
            </a:r>
            <a:r>
              <a:rPr sz="2800" spc="-5" dirty="0">
                <a:latin typeface="Times New Roman"/>
                <a:cs typeface="Times New Roman"/>
              </a:rPr>
              <a:t>de la  lecture </a:t>
            </a:r>
            <a:r>
              <a:rPr sz="2800" spc="-10" dirty="0">
                <a:latin typeface="Times New Roman"/>
                <a:cs typeface="Times New Roman"/>
              </a:rPr>
              <a:t>par </a:t>
            </a:r>
            <a:r>
              <a:rPr sz="2800" spc="-5" dirty="0">
                <a:latin typeface="Times New Roman"/>
                <a:cs typeface="Times New Roman"/>
              </a:rPr>
              <a:t>la simplification </a:t>
            </a:r>
            <a:r>
              <a:rPr sz="2800" spc="-10" dirty="0">
                <a:latin typeface="Times New Roman"/>
                <a:cs typeface="Times New Roman"/>
              </a:rPr>
              <a:t>de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textes </a:t>
            </a:r>
            <a:r>
              <a:rPr sz="2800" b="1" spc="-10" dirty="0">
                <a:solidFill>
                  <a:srgbClr val="4F81BC"/>
                </a:solidFill>
                <a:latin typeface="Times New Roman"/>
                <a:cs typeface="Times New Roman"/>
              </a:rPr>
              <a:t>littéraires </a:t>
            </a:r>
            <a:r>
              <a:rPr sz="2800" spc="-10" dirty="0">
                <a:latin typeface="Times New Roman"/>
                <a:cs typeface="Times New Roman"/>
              </a:rPr>
              <a:t>et </a:t>
            </a:r>
            <a:r>
              <a:rPr sz="2800" dirty="0">
                <a:latin typeface="Times New Roman"/>
                <a:cs typeface="Times New Roman"/>
              </a:rPr>
              <a:t>de  </a:t>
            </a:r>
            <a:r>
              <a:rPr sz="2800" b="1" spc="-5" dirty="0">
                <a:solidFill>
                  <a:srgbClr val="4F81BC"/>
                </a:solidFill>
                <a:latin typeface="Times New Roman"/>
                <a:cs typeface="Times New Roman"/>
              </a:rPr>
              <a:t>documentaires scientifiques </a:t>
            </a:r>
            <a:r>
              <a:rPr sz="2800" dirty="0">
                <a:latin typeface="Times New Roman"/>
                <a:cs typeface="Times New Roman"/>
              </a:rPr>
              <a:t>pour </a:t>
            </a:r>
            <a:r>
              <a:rPr sz="2800" spc="-10" dirty="0">
                <a:latin typeface="Times New Roman"/>
                <a:cs typeface="Times New Roman"/>
              </a:rPr>
              <a:t>des </a:t>
            </a:r>
            <a:r>
              <a:rPr sz="2800" spc="-5" dirty="0">
                <a:latin typeface="Times New Roman"/>
                <a:cs typeface="Times New Roman"/>
              </a:rPr>
              <a:t>enfants scolarisés  entre 7 </a:t>
            </a:r>
            <a:r>
              <a:rPr sz="2800" spc="-10" dirty="0">
                <a:latin typeface="Times New Roman"/>
                <a:cs typeface="Times New Roman"/>
              </a:rPr>
              <a:t>et </a:t>
            </a:r>
            <a:r>
              <a:rPr sz="2800" spc="-5" dirty="0">
                <a:latin typeface="Times New Roman"/>
                <a:cs typeface="Times New Roman"/>
              </a:rPr>
              <a:t>9 ans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904" y="252221"/>
            <a:ext cx="8176895" cy="9417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4445" marR="5080" indent="-1262380">
              <a:lnSpc>
                <a:spcPct val="100400"/>
              </a:lnSpc>
              <a:spcBef>
                <a:spcPts val="85"/>
              </a:spcBef>
            </a:pPr>
            <a:r>
              <a:rPr sz="3000" spc="-5" dirty="0"/>
              <a:t>Exemples de simplifications lexicales, syntaxiques,  discursives (sans perte de</a:t>
            </a:r>
            <a:r>
              <a:rPr sz="3000" spc="30" dirty="0"/>
              <a:t> </a:t>
            </a:r>
            <a:r>
              <a:rPr sz="3000" spc="-5" dirty="0"/>
              <a:t>contenu)</a:t>
            </a:r>
            <a:endParaRPr sz="30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8267" y="1615287"/>
            <a:ext cx="35890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19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Ils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étaient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très pauvres, et leurs 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 sept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enfants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incommodaient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beaucoup, parce qu'aucun </a:t>
            </a:r>
            <a:r>
              <a:rPr sz="2000" spc="-5" dirty="0">
                <a:solidFill>
                  <a:srgbClr val="4F81BC"/>
                </a:solidFill>
                <a:latin typeface="Times New Roman"/>
                <a:cs typeface="Times New Roman"/>
              </a:rPr>
              <a:t>d'eux</a:t>
            </a:r>
            <a:r>
              <a:rPr sz="2000" spc="-9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ne  pouvait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encore gagner sa</a:t>
            </a:r>
            <a:r>
              <a:rPr sz="2000" spc="-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vie.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3444976"/>
            <a:ext cx="3799204" cy="272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19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Ce qui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les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chagrinait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encore,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c'est 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que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le plus jeune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était </a:t>
            </a:r>
            <a:r>
              <a:rPr sz="2000" dirty="0">
                <a:solidFill>
                  <a:srgbClr val="4F81BC"/>
                </a:solidFill>
                <a:latin typeface="Times New Roman"/>
                <a:cs typeface="Times New Roman"/>
              </a:rPr>
              <a:t>fort </a:t>
            </a:r>
            <a:r>
              <a:rPr sz="2000" dirty="0">
                <a:latin typeface="Times New Roman"/>
                <a:cs typeface="Times New Roman"/>
              </a:rPr>
              <a:t>délicat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et  ne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disait </a:t>
            </a:r>
            <a:r>
              <a:rPr sz="2000" spc="-10" dirty="0">
                <a:solidFill>
                  <a:srgbClr val="006FC0"/>
                </a:solidFill>
                <a:latin typeface="Times New Roman"/>
                <a:cs typeface="Times New Roman"/>
              </a:rPr>
              <a:t>mot </a:t>
            </a:r>
            <a:r>
              <a:rPr sz="2000" dirty="0">
                <a:solidFill>
                  <a:srgbClr val="33CC33"/>
                </a:solidFill>
                <a:latin typeface="Times New Roman"/>
                <a:cs typeface="Times New Roman"/>
              </a:rPr>
              <a:t>: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prenant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pour bêtise</a:t>
            </a:r>
            <a:r>
              <a:rPr sz="2000" spc="-15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ce 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qui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était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une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marque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de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la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bonté de  son</a:t>
            </a:r>
            <a:r>
              <a:rPr sz="2000" spc="-2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esprit.</a:t>
            </a:r>
            <a:endParaRPr sz="20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1310"/>
              </a:spcBef>
            </a:pPr>
            <a:r>
              <a:rPr sz="16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changements</a:t>
            </a:r>
            <a:r>
              <a:rPr sz="1600" b="1" spc="3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typographiques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364995"/>
            <a:ext cx="5749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405630" algn="l"/>
              </a:tabLst>
            </a:pPr>
            <a:r>
              <a:rPr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ORIGINAL	SI</a:t>
            </a:r>
            <a:r>
              <a:rPr sz="2000" b="1" spc="10" dirty="0">
                <a:solidFill>
                  <a:srgbClr val="0D0D0D"/>
                </a:solidFill>
                <a:latin typeface="Times New Roman"/>
                <a:cs typeface="Times New Roman"/>
              </a:rPr>
              <a:t>M</a:t>
            </a:r>
            <a:r>
              <a:rPr sz="2000" b="1" dirty="0">
                <a:solidFill>
                  <a:srgbClr val="0D0D0D"/>
                </a:solidFill>
                <a:latin typeface="Times New Roman"/>
                <a:cs typeface="Times New Roman"/>
              </a:rPr>
              <a:t>PLIFIE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19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Ils </a:t>
            </a:r>
            <a:r>
              <a:rPr spc="-5" dirty="0"/>
              <a:t>étaient </a:t>
            </a:r>
            <a:r>
              <a:rPr dirty="0"/>
              <a:t>très pauvres, et leurs </a:t>
            </a:r>
            <a:r>
              <a:rPr dirty="0">
                <a:solidFill>
                  <a:srgbClr val="FFC000"/>
                </a:solidFill>
              </a:rPr>
              <a:t>7 </a:t>
            </a:r>
            <a:r>
              <a:rPr dirty="0"/>
              <a:t> enfants </a:t>
            </a:r>
            <a:r>
              <a:rPr spc="-5" dirty="0"/>
              <a:t>les </a:t>
            </a:r>
            <a:r>
              <a:rPr dirty="0">
                <a:solidFill>
                  <a:srgbClr val="006FC0"/>
                </a:solidFill>
              </a:rPr>
              <a:t>fatiguaient </a:t>
            </a:r>
            <a:r>
              <a:rPr dirty="0"/>
              <a:t>beaucoup,</a:t>
            </a:r>
            <a:r>
              <a:rPr spc="-150" dirty="0"/>
              <a:t> </a:t>
            </a:r>
            <a:r>
              <a:rPr dirty="0"/>
              <a:t>parce  qu’aucun ne pouvait</a:t>
            </a:r>
            <a:r>
              <a:rPr spc="-110" dirty="0"/>
              <a:t> </a:t>
            </a:r>
            <a:r>
              <a:rPr spc="-10" dirty="0">
                <a:solidFill>
                  <a:srgbClr val="006FC0"/>
                </a:solidFill>
              </a:rPr>
              <a:t>travailler.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1375" y="3444976"/>
            <a:ext cx="414527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19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Ce qui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les </a:t>
            </a:r>
            <a:r>
              <a:rPr sz="2000" spc="-5" dirty="0">
                <a:solidFill>
                  <a:srgbClr val="006FC0"/>
                </a:solidFill>
                <a:latin typeface="Times New Roman"/>
                <a:cs typeface="Times New Roman"/>
              </a:rPr>
              <a:t>attristait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encore,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c'est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que  le plus jeune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était </a:t>
            </a:r>
            <a:r>
              <a:rPr sz="2000" dirty="0">
                <a:latin typeface="Times New Roman"/>
                <a:cs typeface="Times New Roman"/>
              </a:rPr>
              <a:t>délicat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et ne </a:t>
            </a:r>
            <a:r>
              <a:rPr sz="2000" dirty="0">
                <a:solidFill>
                  <a:srgbClr val="006FC0"/>
                </a:solidFill>
                <a:latin typeface="Times New Roman"/>
                <a:cs typeface="Times New Roman"/>
              </a:rPr>
              <a:t>parlait  pas</a:t>
            </a:r>
            <a:r>
              <a:rPr sz="2000" dirty="0">
                <a:solidFill>
                  <a:srgbClr val="33CC33"/>
                </a:solidFill>
                <a:latin typeface="Times New Roman"/>
                <a:cs typeface="Times New Roman"/>
              </a:rPr>
              <a:t>. Ils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prenaient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pour bêtise ce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qui</a:t>
            </a:r>
            <a:r>
              <a:rPr sz="2000" spc="-18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0D"/>
                </a:solidFill>
                <a:latin typeface="Times New Roman"/>
                <a:cs typeface="Times New Roman"/>
              </a:rPr>
              <a:t>était  </a:t>
            </a:r>
            <a:r>
              <a:rPr sz="2000" spc="5" dirty="0">
                <a:solidFill>
                  <a:srgbClr val="0D0D0D"/>
                </a:solidFill>
                <a:latin typeface="Times New Roman"/>
                <a:cs typeface="Times New Roman"/>
              </a:rPr>
              <a:t>une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marque de la bonté de son</a:t>
            </a:r>
            <a:r>
              <a:rPr sz="2000" spc="-13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0D"/>
                </a:solidFill>
                <a:latin typeface="Times New Roman"/>
                <a:cs typeface="Times New Roman"/>
              </a:rPr>
              <a:t>esprit.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136" y="5586780"/>
            <a:ext cx="3025775" cy="8058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50165">
              <a:lnSpc>
                <a:spcPct val="105000"/>
              </a:lnSpc>
              <a:spcBef>
                <a:spcPts val="195"/>
              </a:spcBef>
            </a:pP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changements morpho-syntaxiques  </a:t>
            </a:r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changements lexicaux  </a:t>
            </a:r>
            <a:r>
              <a:rPr sz="16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changements</a:t>
            </a:r>
            <a:r>
              <a:rPr sz="1600" b="1" spc="35" dirty="0">
                <a:solidFill>
                  <a:srgbClr val="33CC33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33CC33"/>
                </a:solidFill>
                <a:latin typeface="Times New Roman"/>
                <a:cs typeface="Times New Roman"/>
              </a:rPr>
              <a:t>discursifs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265" y="183895"/>
            <a:ext cx="22834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P</a:t>
            </a:r>
            <a:r>
              <a:rPr sz="4400" spc="-90" dirty="0"/>
              <a:t>r</a:t>
            </a:r>
            <a:r>
              <a:rPr sz="4400" dirty="0"/>
              <a:t>otoc</a:t>
            </a:r>
            <a:r>
              <a:rPr sz="4400" spc="10" dirty="0"/>
              <a:t>o</a:t>
            </a:r>
            <a:r>
              <a:rPr sz="4400" dirty="0"/>
              <a:t>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76973" y="6477711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86450" y="2821685"/>
            <a:ext cx="2897505" cy="3112135"/>
          </a:xfrm>
          <a:prstGeom prst="rect">
            <a:avLst/>
          </a:prstGeom>
          <a:solidFill>
            <a:srgbClr val="FFFFFF"/>
          </a:solidFill>
          <a:ln w="19811">
            <a:solidFill>
              <a:srgbClr val="006FC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200" b="1" spc="-25" dirty="0">
                <a:solidFill>
                  <a:srgbClr val="006FC0"/>
                </a:solidFill>
                <a:latin typeface="Calibri"/>
                <a:cs typeface="Calibri"/>
              </a:rPr>
              <a:t>EVALUATION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1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006FC0"/>
                </a:solidFill>
                <a:latin typeface="Calibri"/>
                <a:cs typeface="Calibri"/>
              </a:rPr>
              <a:t>PROFIL</a:t>
            </a:r>
            <a:endParaRPr sz="12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905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VITESSE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LECTURE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900"/>
              </a:spcBef>
              <a:buChar char="-"/>
              <a:tabLst>
                <a:tab pos="166370" algn="l"/>
              </a:tabLst>
            </a:pPr>
            <a:r>
              <a:rPr sz="1100" dirty="0">
                <a:latin typeface="Calibri"/>
                <a:cs typeface="Calibri"/>
              </a:rPr>
              <a:t>VOCABULAIRE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(lexique)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890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COMPREHENSION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ORALE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900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PHONOLOGIE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890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MEMOIRE 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TRAVAIL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885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CONSCIENCE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MORPHOLOGIQUE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900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COMPETENCES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ORTHOGRAPHIQUES</a:t>
            </a:r>
            <a:endParaRPr sz="1100">
              <a:latin typeface="Calibri"/>
              <a:cs typeface="Calibri"/>
            </a:endParaRPr>
          </a:p>
          <a:p>
            <a:pPr marL="165735" indent="-74930">
              <a:lnSpc>
                <a:spcPct val="100000"/>
              </a:lnSpc>
              <a:spcBef>
                <a:spcPts val="895"/>
              </a:spcBef>
              <a:buChar char="-"/>
              <a:tabLst>
                <a:tab pos="166370" algn="l"/>
              </a:tabLst>
            </a:pPr>
            <a:r>
              <a:rPr sz="1100" spc="-5" dirty="0">
                <a:latin typeface="Calibri"/>
                <a:cs typeface="Calibri"/>
              </a:rPr>
              <a:t>DECISION </a:t>
            </a:r>
            <a:r>
              <a:rPr sz="1100" dirty="0">
                <a:latin typeface="Calibri"/>
                <a:cs typeface="Calibri"/>
              </a:rPr>
              <a:t>LEXICALE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AUDITIVE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885"/>
              </a:spcBef>
            </a:pPr>
            <a:r>
              <a:rPr sz="1100" dirty="0">
                <a:latin typeface="Calibri"/>
                <a:cs typeface="Calibri"/>
              </a:rPr>
              <a:t>-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…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0169" y="1105661"/>
            <a:ext cx="6425565" cy="422275"/>
          </a:xfrm>
          <a:prstGeom prst="rect">
            <a:avLst/>
          </a:prstGeom>
          <a:solidFill>
            <a:srgbClr val="FFFFFF"/>
          </a:solidFill>
          <a:ln w="28955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72819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latin typeface="Calibri"/>
                <a:cs typeface="Calibri"/>
              </a:rPr>
              <a:t>COMPREHENSION EN </a:t>
            </a:r>
            <a:r>
              <a:rPr sz="2000" spc="-5" dirty="0">
                <a:latin typeface="Calibri"/>
                <a:cs typeface="Calibri"/>
              </a:rPr>
              <a:t>LECTURE </a:t>
            </a:r>
            <a:r>
              <a:rPr sz="2000" dirty="0">
                <a:latin typeface="Calibri"/>
                <a:cs typeface="Calibri"/>
              </a:rPr>
              <a:t>ET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150" y="4389882"/>
            <a:ext cx="2562225" cy="856615"/>
          </a:xfrm>
          <a:prstGeom prst="rect">
            <a:avLst/>
          </a:prstGeom>
          <a:solidFill>
            <a:srgbClr val="FFFFFF"/>
          </a:solidFill>
          <a:ln w="19811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0"/>
              </a:spcBef>
            </a:pPr>
            <a:r>
              <a:rPr sz="1200" b="1" spc="-20" dirty="0">
                <a:solidFill>
                  <a:srgbClr val="C00000"/>
                </a:solidFill>
                <a:latin typeface="Calibri"/>
                <a:cs typeface="Calibri"/>
              </a:rPr>
              <a:t>IMPACT </a:t>
            </a:r>
            <a:r>
              <a:rPr sz="1200" b="1" spc="-5" dirty="0">
                <a:solidFill>
                  <a:srgbClr val="C00000"/>
                </a:solidFill>
                <a:latin typeface="Calibri"/>
                <a:cs typeface="Calibri"/>
              </a:rPr>
              <a:t>DE LA</a:t>
            </a:r>
            <a:r>
              <a:rPr sz="1200" b="1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Calibri"/>
                <a:cs typeface="Calibri"/>
              </a:rPr>
              <a:t>SIMPLIFICATION</a:t>
            </a:r>
            <a:endParaRPr sz="1200">
              <a:latin typeface="Calibri"/>
              <a:cs typeface="Calibri"/>
            </a:endParaRPr>
          </a:p>
          <a:p>
            <a:pPr marL="164465" indent="-74295">
              <a:lnSpc>
                <a:spcPct val="100000"/>
              </a:lnSpc>
              <a:spcBef>
                <a:spcPts val="905"/>
              </a:spcBef>
              <a:buChar char="-"/>
              <a:tabLst>
                <a:tab pos="165100" algn="l"/>
              </a:tabLst>
            </a:pPr>
            <a:r>
              <a:rPr sz="1100" dirty="0">
                <a:latin typeface="Calibri"/>
                <a:cs typeface="Calibri"/>
              </a:rPr>
              <a:t>TEXTES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ORIGINAUX</a:t>
            </a:r>
            <a:endParaRPr sz="1100">
              <a:latin typeface="Calibri"/>
              <a:cs typeface="Calibri"/>
            </a:endParaRPr>
          </a:p>
          <a:p>
            <a:pPr marL="164465" indent="-74295">
              <a:lnSpc>
                <a:spcPct val="100000"/>
              </a:lnSpc>
              <a:spcBef>
                <a:spcPts val="900"/>
              </a:spcBef>
              <a:buChar char="-"/>
              <a:tabLst>
                <a:tab pos="165100" algn="l"/>
              </a:tabLst>
            </a:pPr>
            <a:r>
              <a:rPr sz="1100" spc="-5" dirty="0">
                <a:latin typeface="Calibri"/>
                <a:cs typeface="Calibri"/>
              </a:rPr>
              <a:t>TEXTES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SIMPLIFIES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677" y="2958845"/>
            <a:ext cx="2563495" cy="858519"/>
          </a:xfrm>
          <a:prstGeom prst="rect">
            <a:avLst/>
          </a:prstGeom>
          <a:solidFill>
            <a:srgbClr val="FFFFFF"/>
          </a:solidFill>
          <a:ln w="19811">
            <a:solidFill>
              <a:srgbClr val="6F2F9F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200" b="1" spc="-20" dirty="0">
                <a:solidFill>
                  <a:srgbClr val="6F2F9F"/>
                </a:solidFill>
                <a:latin typeface="Calibri"/>
                <a:cs typeface="Calibri"/>
              </a:rPr>
              <a:t>NATURE </a:t>
            </a:r>
            <a:r>
              <a:rPr sz="1200" b="1" spc="-5" dirty="0">
                <a:solidFill>
                  <a:srgbClr val="6F2F9F"/>
                </a:solidFill>
                <a:latin typeface="Calibri"/>
                <a:cs typeface="Calibri"/>
              </a:rPr>
              <a:t>DU</a:t>
            </a:r>
            <a:r>
              <a:rPr sz="1200" b="1" spc="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6F2F9F"/>
                </a:solidFill>
                <a:latin typeface="Calibri"/>
                <a:cs typeface="Calibri"/>
              </a:rPr>
              <a:t>TEXTE</a:t>
            </a:r>
            <a:endParaRPr sz="1200">
              <a:latin typeface="Calibri"/>
              <a:cs typeface="Calibri"/>
            </a:endParaRPr>
          </a:p>
          <a:p>
            <a:pPr marL="198120" indent="-106680">
              <a:lnSpc>
                <a:spcPct val="100000"/>
              </a:lnSpc>
              <a:spcBef>
                <a:spcPts val="905"/>
              </a:spcBef>
              <a:buChar char="-"/>
              <a:tabLst>
                <a:tab pos="198755" algn="l"/>
              </a:tabLst>
            </a:pPr>
            <a:r>
              <a:rPr sz="1100" spc="-5" dirty="0">
                <a:latin typeface="Calibri"/>
                <a:cs typeface="Calibri"/>
              </a:rPr>
              <a:t>DOCUMENTAIRES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SCIENTIFIQUES</a:t>
            </a:r>
            <a:endParaRPr sz="1100">
              <a:latin typeface="Calibri"/>
              <a:cs typeface="Calibri"/>
            </a:endParaRPr>
          </a:p>
          <a:p>
            <a:pPr marL="198120" indent="-74930">
              <a:lnSpc>
                <a:spcPct val="100000"/>
              </a:lnSpc>
              <a:spcBef>
                <a:spcPts val="900"/>
              </a:spcBef>
              <a:buChar char="-"/>
              <a:tabLst>
                <a:tab pos="198755" algn="l"/>
              </a:tabLst>
            </a:pPr>
            <a:r>
              <a:rPr sz="1100" dirty="0">
                <a:latin typeface="Calibri"/>
                <a:cs typeface="Calibri"/>
              </a:rPr>
              <a:t>TEXTES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LITTERAIRES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7038" y="1937715"/>
            <a:ext cx="161353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TESTS</a:t>
            </a:r>
            <a:r>
              <a:rPr sz="1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COGNITIFS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(en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Calibri"/>
                <a:cs typeface="Calibri"/>
              </a:rPr>
              <a:t>individuel)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4696" y="1938273"/>
            <a:ext cx="221932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BBA58"/>
                </a:solidFill>
                <a:latin typeface="Calibri"/>
                <a:cs typeface="Calibri"/>
              </a:rPr>
              <a:t>LECTURE </a:t>
            </a: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SUR</a:t>
            </a:r>
            <a:r>
              <a:rPr sz="1800" spc="-4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9BBA58"/>
                </a:solidFill>
                <a:latin typeface="Calibri"/>
                <a:cs typeface="Calibri"/>
              </a:rPr>
              <a:t>TABLETTE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solidFill>
                  <a:srgbClr val="9BBA58"/>
                </a:solidFill>
                <a:latin typeface="Calibri"/>
                <a:cs typeface="Calibri"/>
              </a:rPr>
              <a:t>(en autonomie)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11095" y="6459118"/>
            <a:ext cx="3884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Ludivine Javourey 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– 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Drevet 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- 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Aix Marseille 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Univ -</a:t>
            </a:r>
            <a:r>
              <a:rPr sz="1200" spc="1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Times New Roman"/>
                <a:cs typeface="Times New Roman"/>
              </a:rPr>
              <a:t>ADEF-LPC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6206" y="6431686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1484" y="1772411"/>
            <a:ext cx="1909572" cy="1432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9022" y="289686"/>
            <a:ext cx="6906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 </a:t>
            </a:r>
            <a:r>
              <a:rPr spc="-5" dirty="0"/>
              <a:t>résultats </a:t>
            </a:r>
            <a:r>
              <a:rPr dirty="0"/>
              <a:t>(165</a:t>
            </a:r>
            <a:r>
              <a:rPr spc="-10" dirty="0"/>
              <a:t> </a:t>
            </a:r>
            <a:r>
              <a:rPr spc="-35" dirty="0"/>
              <a:t>ENFANTS)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6345" y="5497270"/>
          <a:ext cx="7236459" cy="802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9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738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EFFET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 la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simplification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33,261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964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P&lt;0,001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3175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EFFET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du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texte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F=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65,261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045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P&lt;0,001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38">
                <a:tc>
                  <a:txBody>
                    <a:bodyPr/>
                    <a:lstStyle/>
                    <a:p>
                      <a:pPr marL="31750">
                        <a:lnSpc>
                          <a:spcPts val="19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INTERACTION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texte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simplification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9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F=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8,661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1975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&lt;0,01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442974" y="950213"/>
            <a:ext cx="6593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latin typeface="Times New Roman"/>
                <a:cs typeface="Times New Roman"/>
              </a:rPr>
              <a:t>Vitesse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spc="-5" dirty="0">
                <a:latin typeface="Times New Roman"/>
                <a:cs typeface="Times New Roman"/>
              </a:rPr>
              <a:t>lecture (mot </a:t>
            </a:r>
            <a:r>
              <a:rPr sz="2000" dirty="0">
                <a:latin typeface="Times New Roman"/>
                <a:cs typeface="Times New Roman"/>
              </a:rPr>
              <a:t>par seconde) en </a:t>
            </a:r>
            <a:r>
              <a:rPr sz="2000" spc="-5" dirty="0">
                <a:latin typeface="Times New Roman"/>
                <a:cs typeface="Times New Roman"/>
              </a:rPr>
              <a:t>fonction </a:t>
            </a:r>
            <a:r>
              <a:rPr sz="2000" dirty="0">
                <a:latin typeface="Times New Roman"/>
                <a:cs typeface="Times New Roman"/>
              </a:rPr>
              <a:t>du </a:t>
            </a:r>
            <a:r>
              <a:rPr sz="2000" spc="-5" dirty="0">
                <a:latin typeface="Times New Roman"/>
                <a:cs typeface="Times New Roman"/>
              </a:rPr>
              <a:t>type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texte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283" y="1286255"/>
            <a:ext cx="6885432" cy="4146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Premiers </a:t>
            </a:r>
            <a:r>
              <a:rPr dirty="0"/>
              <a:t>résultats </a:t>
            </a:r>
            <a:r>
              <a:rPr sz="3200" spc="-5" dirty="0">
                <a:latin typeface="Arial"/>
                <a:cs typeface="Arial"/>
              </a:rPr>
              <a:t>(165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ENFANTS)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6890" y="5454598"/>
          <a:ext cx="7236459" cy="80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602">
                <a:tc>
                  <a:txBody>
                    <a:bodyPr/>
                    <a:lstStyle/>
                    <a:p>
                      <a:pPr marL="31750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EFFET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 la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simplification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26,448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ts val="1964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P&lt;0,001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41">
                <a:tc>
                  <a:txBody>
                    <a:bodyPr/>
                    <a:lstStyle/>
                    <a:p>
                      <a:pPr marL="3175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EFFET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du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texte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F=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6,274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ts val="205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P&lt;0,05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57">
                <a:tc>
                  <a:txBody>
                    <a:bodyPr/>
                    <a:lstStyle/>
                    <a:p>
                      <a:pPr marL="31750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INTERACTION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texte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simplification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F=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4,747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ts val="198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&lt;0,05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71168" y="874268"/>
            <a:ext cx="6835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Nombre de réponses correctes </a:t>
            </a:r>
            <a:r>
              <a:rPr sz="2000" spc="-5" dirty="0">
                <a:latin typeface="Times New Roman"/>
                <a:cs typeface="Times New Roman"/>
              </a:rPr>
              <a:t>(max </a:t>
            </a:r>
            <a:r>
              <a:rPr sz="2000" dirty="0">
                <a:latin typeface="Times New Roman"/>
                <a:cs typeface="Times New Roman"/>
              </a:rPr>
              <a:t>5) en fonction du </a:t>
            </a:r>
            <a:r>
              <a:rPr sz="2000" spc="-5" dirty="0">
                <a:latin typeface="Times New Roman"/>
                <a:cs typeface="Times New Roman"/>
              </a:rPr>
              <a:t>type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texte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5839" y="1246632"/>
            <a:ext cx="7310628" cy="4169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209" y="512191"/>
            <a:ext cx="19723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Planning</a:t>
            </a:r>
            <a:endParaRPr sz="40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82292" y="1400632"/>
            <a:ext cx="1130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2016-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20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17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8896" y="2569845"/>
            <a:ext cx="599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CE1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0540" y="1400632"/>
            <a:ext cx="1130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2018-</a:t>
            </a:r>
            <a:r>
              <a:rPr sz="20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20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19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8826" y="1405255"/>
            <a:ext cx="1130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6FC0"/>
                </a:solidFill>
                <a:latin typeface="Times New Roman"/>
                <a:cs typeface="Times New Roman"/>
              </a:rPr>
              <a:t>2017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-2</a:t>
            </a:r>
            <a:r>
              <a:rPr sz="2000"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0</a:t>
            </a:r>
            <a:r>
              <a:rPr sz="2000" b="1" dirty="0">
                <a:solidFill>
                  <a:srgbClr val="006FC0"/>
                </a:solidFill>
                <a:latin typeface="Times New Roman"/>
                <a:cs typeface="Times New Roman"/>
              </a:rPr>
              <a:t>18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049" y="3821683"/>
            <a:ext cx="599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CE2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686" y="5235702"/>
            <a:ext cx="68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CM1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108" y="2254758"/>
            <a:ext cx="181863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SIMP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NIVEAUX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165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élèves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4219" y="2203450"/>
            <a:ext cx="1724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SIMP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LEXICALE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-5 textes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-5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160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élèves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4" y="3593719"/>
            <a:ext cx="181863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SIMP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NIVEAUX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173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élèves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7659" y="5007991"/>
            <a:ext cx="18186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SIMP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NIVEAUX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-10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0428" y="2236470"/>
            <a:ext cx="20593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SIMP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SYNTAXIQUE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-5 textes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-5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9230" y="3593719"/>
            <a:ext cx="18180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NTRAIN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MENT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-15 textes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-15 textes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SCI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4443" y="5346293"/>
            <a:ext cx="4431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Merci de </a:t>
            </a:r>
            <a:r>
              <a:rPr sz="3600" spc="-5" dirty="0">
                <a:latin typeface="Times New Roman"/>
                <a:cs typeface="Times New Roman"/>
              </a:rPr>
              <a:t>votre</a:t>
            </a:r>
            <a:r>
              <a:rPr sz="3600" spc="-4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attention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pc="-5" dirty="0"/>
              <a:t>Ludivine Javourey </a:t>
            </a:r>
            <a:r>
              <a:rPr dirty="0"/>
              <a:t>– </a:t>
            </a:r>
            <a:r>
              <a:rPr spc="-5" dirty="0"/>
              <a:t>Drevet </a:t>
            </a:r>
            <a:r>
              <a:rPr dirty="0"/>
              <a:t>- </a:t>
            </a:r>
            <a:r>
              <a:rPr spc="-5" dirty="0"/>
              <a:t>Aix Marseille </a:t>
            </a:r>
            <a:r>
              <a:rPr dirty="0"/>
              <a:t>Univ -</a:t>
            </a:r>
            <a:r>
              <a:rPr spc="10" dirty="0"/>
              <a:t> </a:t>
            </a:r>
            <a:r>
              <a:rPr spc="-10" dirty="0"/>
              <a:t>ADEF-LPC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543</Words>
  <Application>Microsoft Office PowerPoint</Application>
  <PresentationFormat>Affichage à l'écran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Verdana</vt:lpstr>
      <vt:lpstr>Office Theme</vt:lpstr>
      <vt:lpstr>Simplification de textes littéraires et  scientifiques pour améliorer la fluidité et  la compréhension chez des élèves entre 7 et 9 ans</vt:lpstr>
      <vt:lpstr>Question de recherche</vt:lpstr>
      <vt:lpstr>Exemples de simplifications lexicales, syntaxiques,  discursives (sans perte de contenu)</vt:lpstr>
      <vt:lpstr>Protocole</vt:lpstr>
      <vt:lpstr>Premiers résultats (165 ENFANTS)</vt:lpstr>
      <vt:lpstr>Premiers résultats (165 ENFANTS)</vt:lpstr>
      <vt:lpstr>Planning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Ludivine JAVOUREY</dc:creator>
  <cp:lastModifiedBy>SCHER Anne</cp:lastModifiedBy>
  <cp:revision>1</cp:revision>
  <dcterms:created xsi:type="dcterms:W3CDTF">2018-10-05T10:17:32Z</dcterms:created>
  <dcterms:modified xsi:type="dcterms:W3CDTF">2018-10-05T10:18:17Z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2018-09-28T00:00:00Z</vt:filetime>
  </property>
  <property fmtid="{D5CDD505-2E9C-101B-9397-08002B2CF9AE}" pid="3" name="Creator">
    <vt:lpwstr>Microsoft® PowerPoint® pour Office 365</vt:lpwstr>
  </property>
  <property fmtid="{D5CDD505-2E9C-101B-9397-08002B2CF9AE}" pid="4" name="LastSaved">
    <vt:filetime>2018-10-05T00:00:00Z</vt:filetime>
  </property>
</Properties>
</file>